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3" r:id="rId4"/>
  </p:sldMasterIdLst>
  <p:notesMasterIdLst>
    <p:notesMasterId r:id="rId45"/>
  </p:notesMasterIdLst>
  <p:sldIdLst>
    <p:sldId id="257" r:id="rId5"/>
    <p:sldId id="309" r:id="rId6"/>
    <p:sldId id="308" r:id="rId7"/>
    <p:sldId id="310" r:id="rId8"/>
    <p:sldId id="312" r:id="rId9"/>
    <p:sldId id="287" r:id="rId10"/>
    <p:sldId id="311" r:id="rId11"/>
    <p:sldId id="313" r:id="rId12"/>
    <p:sldId id="314" r:id="rId13"/>
    <p:sldId id="263" r:id="rId14"/>
    <p:sldId id="291" r:id="rId15"/>
    <p:sldId id="266" r:id="rId16"/>
    <p:sldId id="267" r:id="rId17"/>
    <p:sldId id="459" r:id="rId18"/>
    <p:sldId id="293" r:id="rId19"/>
    <p:sldId id="284" r:id="rId20"/>
    <p:sldId id="449" r:id="rId21"/>
    <p:sldId id="454" r:id="rId22"/>
    <p:sldId id="455" r:id="rId23"/>
    <p:sldId id="461" r:id="rId24"/>
    <p:sldId id="446" r:id="rId25"/>
    <p:sldId id="438" r:id="rId26"/>
    <p:sldId id="440" r:id="rId27"/>
    <p:sldId id="443" r:id="rId28"/>
    <p:sldId id="442" r:id="rId29"/>
    <p:sldId id="457" r:id="rId30"/>
    <p:sldId id="458" r:id="rId31"/>
    <p:sldId id="447" r:id="rId32"/>
    <p:sldId id="416" r:id="rId33"/>
    <p:sldId id="450" r:id="rId34"/>
    <p:sldId id="453" r:id="rId35"/>
    <p:sldId id="456" r:id="rId36"/>
    <p:sldId id="448" r:id="rId37"/>
    <p:sldId id="315" r:id="rId38"/>
    <p:sldId id="316" r:id="rId39"/>
    <p:sldId id="317" r:id="rId40"/>
    <p:sldId id="318" r:id="rId41"/>
    <p:sldId id="319" r:id="rId42"/>
    <p:sldId id="321" r:id="rId43"/>
    <p:sldId id="32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8C2CBE-BAE8-4503-8846-E99427330E47}" v="2046" dt="2023-11-01T04:05:16.461"/>
    <p1510:client id="{5CB192FC-C32C-7C2B-9F9D-69ECE1AF15BD}" v="5" dt="2023-11-01T03:38:52.815"/>
    <p1510:client id="{82DFE2DA-E314-4116-86E2-622A52160F72}" v="1396" dt="2023-11-01T02:39:17.291"/>
    <p1510:client id="{D4EB9BCC-8C1B-4043-B2A9-B0DA7EE2104D}" v="31" vWet="33" dt="2023-11-01T02:30:11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A7D34-4703-4C58-B876-15BA898EE3DA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66D534-64F8-47E0-A19F-5D66CA54DABD}">
      <dgm:prSet custT="1"/>
      <dgm:spPr/>
      <dgm:t>
        <a:bodyPr/>
        <a:lstStyle/>
        <a:p>
          <a:pPr algn="l"/>
          <a:r>
            <a:rPr lang="en-US" sz="1400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Medium"/>
              <a:cs typeface="Poppins Medium"/>
            </a:rPr>
            <a:t>Modern parents juggle hectic schedules, domestic tasks, and parenting responsibilities, making constant toddler supervision challenging.</a:t>
          </a:r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Poppins Medium"/>
            <a:cs typeface="Poppins Medium"/>
          </a:endParaRPr>
        </a:p>
      </dgm:t>
    </dgm:pt>
    <dgm:pt modelId="{C9050F0C-7304-4DC2-AB44-FA96646D2F5B}" type="parTrans" cxnId="{E0B5CD32-53C8-451A-AD16-90EA7E6DC4B7}">
      <dgm:prSet/>
      <dgm:spPr/>
      <dgm:t>
        <a:bodyPr/>
        <a:lstStyle/>
        <a:p>
          <a:endParaRPr lang="en-US"/>
        </a:p>
      </dgm:t>
    </dgm:pt>
    <dgm:pt modelId="{22FD2A0C-4C1F-428C-B59C-2C656C36AD26}" type="sibTrans" cxnId="{E0B5CD32-53C8-451A-AD16-90EA7E6DC4B7}">
      <dgm:prSet/>
      <dgm:spPr/>
      <dgm:t>
        <a:bodyPr/>
        <a:lstStyle/>
        <a:p>
          <a:endParaRPr lang="en-US"/>
        </a:p>
      </dgm:t>
    </dgm:pt>
    <dgm:pt modelId="{5D39FCD0-F866-4A1B-B5BC-2B9AE9BAABEA}">
      <dgm:prSet custT="1"/>
      <dgm:spPr/>
      <dgm:t>
        <a:bodyPr/>
        <a:lstStyle/>
        <a:p>
          <a:pPr algn="l"/>
          <a:r>
            <a:rPr lang="en-US" sz="1400" b="1" i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Medium"/>
              <a:cs typeface="Poppins Medium"/>
            </a:rPr>
            <a:t>Aim: Develop an intelligent remote child monitoring robot capable of detecting unauthorized presence and alerting parents.</a:t>
          </a:r>
          <a:endParaRPr lang="en-US" sz="1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Poppins Medium"/>
            <a:cs typeface="Poppins Medium"/>
          </a:endParaRPr>
        </a:p>
      </dgm:t>
    </dgm:pt>
    <dgm:pt modelId="{1B332EA2-BFC2-4F9C-ADBF-16E11500E838}" type="parTrans" cxnId="{8CF4EA10-6D5B-479F-80E3-30820FB74DF0}">
      <dgm:prSet/>
      <dgm:spPr/>
      <dgm:t>
        <a:bodyPr/>
        <a:lstStyle/>
        <a:p>
          <a:endParaRPr lang="en-US"/>
        </a:p>
      </dgm:t>
    </dgm:pt>
    <dgm:pt modelId="{FEFCBDB7-F7E0-4B50-AD3E-6582909B876A}" type="sibTrans" cxnId="{8CF4EA10-6D5B-479F-80E3-30820FB74DF0}">
      <dgm:prSet/>
      <dgm:spPr/>
      <dgm:t>
        <a:bodyPr/>
        <a:lstStyle/>
        <a:p>
          <a:endParaRPr lang="en-US"/>
        </a:p>
      </dgm:t>
    </dgm:pt>
    <dgm:pt modelId="{D312B5ED-0FE8-44F0-9E4C-289F4CC7AD9C}">
      <dgm:prSet custT="1"/>
      <dgm:spPr/>
      <dgm:t>
        <a:bodyPr/>
        <a:lstStyle/>
        <a:p>
          <a:r>
            <a:rPr lang="en-US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Medium"/>
              <a:cs typeface="Poppins Medium"/>
            </a:rPr>
            <a:t>Primary targeted beneficiaries include parents of toddlers aged 1-4, with potential applications in childcare centers, playgrounds, and nursery schools.</a:t>
          </a:r>
          <a:endParaRPr lang="en-U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Poppins Medium"/>
            <a:cs typeface="Poppins Medium"/>
          </a:endParaRPr>
        </a:p>
      </dgm:t>
    </dgm:pt>
    <dgm:pt modelId="{3BA93C6A-F1D0-42AB-834A-423DE8C18886}" type="parTrans" cxnId="{96685BF6-AE28-457A-8353-F63C350A1898}">
      <dgm:prSet/>
      <dgm:spPr/>
      <dgm:t>
        <a:bodyPr/>
        <a:lstStyle/>
        <a:p>
          <a:endParaRPr lang="en-US"/>
        </a:p>
      </dgm:t>
    </dgm:pt>
    <dgm:pt modelId="{B262198F-FA78-492C-93A3-8162CCAC1996}" type="sibTrans" cxnId="{96685BF6-AE28-457A-8353-F63C350A1898}">
      <dgm:prSet/>
      <dgm:spPr/>
      <dgm:t>
        <a:bodyPr/>
        <a:lstStyle/>
        <a:p>
          <a:endParaRPr lang="en-US"/>
        </a:p>
      </dgm:t>
    </dgm:pt>
    <dgm:pt modelId="{707A50E7-957A-4E8C-A12F-21E8B030B6ED}">
      <dgm:prSet phldr="0" custT="1"/>
      <dgm:spPr/>
      <dgm:t>
        <a:bodyPr/>
        <a:lstStyle/>
        <a:p>
          <a:pPr rtl="0"/>
          <a:r>
            <a:rPr lang="en-US" sz="14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Medium"/>
              <a:cs typeface="Calibri"/>
            </a:rPr>
            <a:t>Key Technologies: Robotics, AI, ML, Image Processing, OpenCV</a:t>
          </a:r>
        </a:p>
      </dgm:t>
    </dgm:pt>
    <dgm:pt modelId="{E9638508-2A3E-4766-9F53-F051CAFEAD40}" type="parTrans" cxnId="{A7570227-70A7-48B9-82F7-F906237122E3}">
      <dgm:prSet/>
      <dgm:spPr/>
      <dgm:t>
        <a:bodyPr/>
        <a:lstStyle/>
        <a:p>
          <a:endParaRPr lang="en-US"/>
        </a:p>
      </dgm:t>
    </dgm:pt>
    <dgm:pt modelId="{28A448CB-227B-4547-9D12-3ED0B9FE8D7D}" type="sibTrans" cxnId="{A7570227-70A7-48B9-82F7-F906237122E3}">
      <dgm:prSet/>
      <dgm:spPr/>
      <dgm:t>
        <a:bodyPr/>
        <a:lstStyle/>
        <a:p>
          <a:endParaRPr lang="en-US"/>
        </a:p>
      </dgm:t>
    </dgm:pt>
    <dgm:pt modelId="{6610B4BC-6B70-4740-A8F0-F84E1C931A94}" type="pres">
      <dgm:prSet presAssocID="{CFDA7D34-4703-4C58-B876-15BA898EE3DA}" presName="linear" presStyleCnt="0">
        <dgm:presLayoutVars>
          <dgm:animLvl val="lvl"/>
          <dgm:resizeHandles val="exact"/>
        </dgm:presLayoutVars>
      </dgm:prSet>
      <dgm:spPr/>
    </dgm:pt>
    <dgm:pt modelId="{99417994-AF32-459A-8F8E-0DCA5BB14C57}" type="pres">
      <dgm:prSet presAssocID="{9066D534-64F8-47E0-A19F-5D66CA54DAB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777E9C3-9CD8-487E-BB1D-B3B108384F28}" type="pres">
      <dgm:prSet presAssocID="{22FD2A0C-4C1F-428C-B59C-2C656C36AD26}" presName="spacer" presStyleCnt="0"/>
      <dgm:spPr/>
    </dgm:pt>
    <dgm:pt modelId="{FE03E8F5-9539-4FCB-9B71-4F00C08BF3D8}" type="pres">
      <dgm:prSet presAssocID="{5D39FCD0-F866-4A1B-B5BC-2B9AE9BAABE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C154737-F814-45A1-A0BD-3501A98D7485}" type="pres">
      <dgm:prSet presAssocID="{FEFCBDB7-F7E0-4B50-AD3E-6582909B876A}" presName="spacer" presStyleCnt="0"/>
      <dgm:spPr/>
    </dgm:pt>
    <dgm:pt modelId="{7050E5DD-CE19-46C3-8F97-4F571DDBAD30}" type="pres">
      <dgm:prSet presAssocID="{D312B5ED-0FE8-44F0-9E4C-289F4CC7AD9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DEF0A0A-AB89-47CE-B99C-8DA6AAEF6001}" type="pres">
      <dgm:prSet presAssocID="{B262198F-FA78-492C-93A3-8162CCAC1996}" presName="spacer" presStyleCnt="0"/>
      <dgm:spPr/>
    </dgm:pt>
    <dgm:pt modelId="{68989925-1AED-43C4-8EE0-3B981331A3F7}" type="pres">
      <dgm:prSet presAssocID="{707A50E7-957A-4E8C-A12F-21E8B030B6E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CF4EA10-6D5B-479F-80E3-30820FB74DF0}" srcId="{CFDA7D34-4703-4C58-B876-15BA898EE3DA}" destId="{5D39FCD0-F866-4A1B-B5BC-2B9AE9BAABEA}" srcOrd="1" destOrd="0" parTransId="{1B332EA2-BFC2-4F9C-ADBF-16E11500E838}" sibTransId="{FEFCBDB7-F7E0-4B50-AD3E-6582909B876A}"/>
    <dgm:cxn modelId="{A7570227-70A7-48B9-82F7-F906237122E3}" srcId="{CFDA7D34-4703-4C58-B876-15BA898EE3DA}" destId="{707A50E7-957A-4E8C-A12F-21E8B030B6ED}" srcOrd="3" destOrd="0" parTransId="{E9638508-2A3E-4766-9F53-F051CAFEAD40}" sibTransId="{28A448CB-227B-4547-9D12-3ED0B9FE8D7D}"/>
    <dgm:cxn modelId="{E0B5CD32-53C8-451A-AD16-90EA7E6DC4B7}" srcId="{CFDA7D34-4703-4C58-B876-15BA898EE3DA}" destId="{9066D534-64F8-47E0-A19F-5D66CA54DABD}" srcOrd="0" destOrd="0" parTransId="{C9050F0C-7304-4DC2-AB44-FA96646D2F5B}" sibTransId="{22FD2A0C-4C1F-428C-B59C-2C656C36AD26}"/>
    <dgm:cxn modelId="{44F3023B-3307-42E7-9622-D69393DE1317}" type="presOf" srcId="{D312B5ED-0FE8-44F0-9E4C-289F4CC7AD9C}" destId="{7050E5DD-CE19-46C3-8F97-4F571DDBAD30}" srcOrd="0" destOrd="0" presId="urn:microsoft.com/office/officeart/2005/8/layout/vList2"/>
    <dgm:cxn modelId="{1A639343-DA06-4939-9633-9A5D9659D41D}" type="presOf" srcId="{5D39FCD0-F866-4A1B-B5BC-2B9AE9BAABEA}" destId="{FE03E8F5-9539-4FCB-9B71-4F00C08BF3D8}" srcOrd="0" destOrd="0" presId="urn:microsoft.com/office/officeart/2005/8/layout/vList2"/>
    <dgm:cxn modelId="{7F310E4E-286F-4706-A15D-0615E29A99D3}" type="presOf" srcId="{707A50E7-957A-4E8C-A12F-21E8B030B6ED}" destId="{68989925-1AED-43C4-8EE0-3B981331A3F7}" srcOrd="0" destOrd="0" presId="urn:microsoft.com/office/officeart/2005/8/layout/vList2"/>
    <dgm:cxn modelId="{9EB3C996-87F1-4211-8871-A281C04AB450}" type="presOf" srcId="{9066D534-64F8-47E0-A19F-5D66CA54DABD}" destId="{99417994-AF32-459A-8F8E-0DCA5BB14C57}" srcOrd="0" destOrd="0" presId="urn:microsoft.com/office/officeart/2005/8/layout/vList2"/>
    <dgm:cxn modelId="{96685BF6-AE28-457A-8353-F63C350A1898}" srcId="{CFDA7D34-4703-4C58-B876-15BA898EE3DA}" destId="{D312B5ED-0FE8-44F0-9E4C-289F4CC7AD9C}" srcOrd="2" destOrd="0" parTransId="{3BA93C6A-F1D0-42AB-834A-423DE8C18886}" sibTransId="{B262198F-FA78-492C-93A3-8162CCAC1996}"/>
    <dgm:cxn modelId="{31F8AAFF-AF0D-48DE-954A-BEDFCA1DC13A}" type="presOf" srcId="{CFDA7D34-4703-4C58-B876-15BA898EE3DA}" destId="{6610B4BC-6B70-4740-A8F0-F84E1C931A94}" srcOrd="0" destOrd="0" presId="urn:microsoft.com/office/officeart/2005/8/layout/vList2"/>
    <dgm:cxn modelId="{EC9AC011-4C85-41AC-A1C7-8591FE0EC8D3}" type="presParOf" srcId="{6610B4BC-6B70-4740-A8F0-F84E1C931A94}" destId="{99417994-AF32-459A-8F8E-0DCA5BB14C57}" srcOrd="0" destOrd="0" presId="urn:microsoft.com/office/officeart/2005/8/layout/vList2"/>
    <dgm:cxn modelId="{A648CD49-18F6-4E01-BFBB-4B6C90C4EDB1}" type="presParOf" srcId="{6610B4BC-6B70-4740-A8F0-F84E1C931A94}" destId="{9777E9C3-9CD8-487E-BB1D-B3B108384F28}" srcOrd="1" destOrd="0" presId="urn:microsoft.com/office/officeart/2005/8/layout/vList2"/>
    <dgm:cxn modelId="{B4C961DD-CCF4-434C-A806-E87185556A79}" type="presParOf" srcId="{6610B4BC-6B70-4740-A8F0-F84E1C931A94}" destId="{FE03E8F5-9539-4FCB-9B71-4F00C08BF3D8}" srcOrd="2" destOrd="0" presId="urn:microsoft.com/office/officeart/2005/8/layout/vList2"/>
    <dgm:cxn modelId="{127726BF-7873-4092-98FC-67C350E68BE5}" type="presParOf" srcId="{6610B4BC-6B70-4740-A8F0-F84E1C931A94}" destId="{4C154737-F814-45A1-A0BD-3501A98D7485}" srcOrd="3" destOrd="0" presId="urn:microsoft.com/office/officeart/2005/8/layout/vList2"/>
    <dgm:cxn modelId="{10ED8DD1-4328-4A92-B30A-FECD1FF5C5D9}" type="presParOf" srcId="{6610B4BC-6B70-4740-A8F0-F84E1C931A94}" destId="{7050E5DD-CE19-46C3-8F97-4F571DDBAD30}" srcOrd="4" destOrd="0" presId="urn:microsoft.com/office/officeart/2005/8/layout/vList2"/>
    <dgm:cxn modelId="{92330E80-E022-487E-98AE-BCBA5F916EF7}" type="presParOf" srcId="{6610B4BC-6B70-4740-A8F0-F84E1C931A94}" destId="{0DEF0A0A-AB89-47CE-B99C-8DA6AAEF6001}" srcOrd="5" destOrd="0" presId="urn:microsoft.com/office/officeart/2005/8/layout/vList2"/>
    <dgm:cxn modelId="{D5D8DA5E-8293-468C-A34A-70CE4EEBE72C}" type="presParOf" srcId="{6610B4BC-6B70-4740-A8F0-F84E1C931A94}" destId="{68989925-1AED-43C4-8EE0-3B981331A3F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FDA543-60BB-471E-952E-4C314D785E33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F05232-A9CA-47AF-9228-0BA7ABC6FF3F}">
      <dgm:prSet custT="1"/>
      <dgm:spPr/>
      <dgm:t>
        <a:bodyPr/>
        <a:lstStyle/>
        <a:p>
          <a:r>
            <a:rPr lang="en-US" sz="1400">
              <a:latin typeface="Poppins Medium" panose="00000600000000000000" pitchFamily="2" charset="0"/>
              <a:cs typeface="Poppins Medium" panose="00000600000000000000" pitchFamily="2" charset="0"/>
            </a:rPr>
            <a:t>Following the toddler with obstacle avoidance-based navigation.</a:t>
          </a:r>
        </a:p>
      </dgm:t>
    </dgm:pt>
    <dgm:pt modelId="{136CE9F0-23C2-4B3C-8F68-F50EB8017721}" type="parTrans" cxnId="{F2B31960-A441-46EF-A835-50A1A57BB250}">
      <dgm:prSet/>
      <dgm:spPr/>
      <dgm:t>
        <a:bodyPr/>
        <a:lstStyle/>
        <a:p>
          <a:endParaRPr lang="en-US" sz="1400"/>
        </a:p>
      </dgm:t>
    </dgm:pt>
    <dgm:pt modelId="{56E9F2EC-6063-449D-A6E2-D6501F900C52}" type="sibTrans" cxnId="{F2B31960-A441-46EF-A835-50A1A57BB250}">
      <dgm:prSet custT="1"/>
      <dgm:spPr/>
      <dgm:t>
        <a:bodyPr/>
        <a:lstStyle/>
        <a:p>
          <a:endParaRPr lang="en-US" sz="1400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FCA772CE-2B25-46F4-B0E8-3E8DBEBF49A8}">
      <dgm:prSet custT="1"/>
      <dgm:spPr/>
      <dgm:t>
        <a:bodyPr/>
        <a:lstStyle/>
        <a:p>
          <a:r>
            <a:rPr lang="en-US" sz="1400">
              <a:latin typeface="Poppins Medium" panose="00000600000000000000" pitchFamily="2" charset="0"/>
              <a:cs typeface="Poppins Medium" panose="00000600000000000000" pitchFamily="2" charset="0"/>
            </a:rPr>
            <a:t>Monitoring the toddler constantly while identify threats &amp; environmental conditions.</a:t>
          </a:r>
        </a:p>
      </dgm:t>
    </dgm:pt>
    <dgm:pt modelId="{0402D3B2-107A-40A8-9AE0-EDDD310855F4}" type="parTrans" cxnId="{0FC71443-9B0A-4896-A638-1DA72ED0EB5D}">
      <dgm:prSet/>
      <dgm:spPr/>
      <dgm:t>
        <a:bodyPr/>
        <a:lstStyle/>
        <a:p>
          <a:endParaRPr lang="en-US" sz="1400"/>
        </a:p>
      </dgm:t>
    </dgm:pt>
    <dgm:pt modelId="{01005996-9320-4F9E-8066-E505ACF3C529}" type="sibTrans" cxnId="{0FC71443-9B0A-4896-A638-1DA72ED0EB5D}">
      <dgm:prSet custT="1"/>
      <dgm:spPr/>
      <dgm:t>
        <a:bodyPr/>
        <a:lstStyle/>
        <a:p>
          <a:endParaRPr lang="en-US" sz="1400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708EE6C0-04C6-4E71-8B82-F1EA53491BE0}">
      <dgm:prSet custT="1"/>
      <dgm:spPr/>
      <dgm:t>
        <a:bodyPr/>
        <a:lstStyle/>
        <a:p>
          <a:r>
            <a:rPr lang="en-US" sz="1400">
              <a:latin typeface="Poppins Medium" panose="00000600000000000000" pitchFamily="2" charset="0"/>
              <a:cs typeface="Poppins Medium" panose="00000600000000000000" pitchFamily="2" charset="0"/>
            </a:rPr>
            <a:t>Expelling animals away from the toddler that can be threatened to him.</a:t>
          </a:r>
        </a:p>
      </dgm:t>
    </dgm:pt>
    <dgm:pt modelId="{E1B9BB70-2BC7-43CE-ACE9-92BB76618215}" type="parTrans" cxnId="{8012EEC4-4BFF-4594-AD37-26D03816CBB3}">
      <dgm:prSet/>
      <dgm:spPr/>
      <dgm:t>
        <a:bodyPr/>
        <a:lstStyle/>
        <a:p>
          <a:endParaRPr lang="en-US" sz="1400"/>
        </a:p>
      </dgm:t>
    </dgm:pt>
    <dgm:pt modelId="{A8D831FE-3A53-4385-B639-F117342A5D35}" type="sibTrans" cxnId="{8012EEC4-4BFF-4594-AD37-26D03816CBB3}">
      <dgm:prSet custT="1"/>
      <dgm:spPr/>
      <dgm:t>
        <a:bodyPr/>
        <a:lstStyle/>
        <a:p>
          <a:endParaRPr lang="en-US" sz="1400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093C28F3-26D2-4BC8-957E-50D4E408AC98}">
      <dgm:prSet custT="1"/>
      <dgm:spPr/>
      <dgm:t>
        <a:bodyPr/>
        <a:lstStyle/>
        <a:p>
          <a:r>
            <a:rPr lang="en-US" sz="1400">
              <a:latin typeface="Poppins Medium" panose="00000600000000000000" pitchFamily="2" charset="0"/>
              <a:cs typeface="Poppins Medium" panose="00000600000000000000" pitchFamily="2" charset="0"/>
            </a:rPr>
            <a:t>Automatically play lullabies  to soothe the toddler when he/she started to cry.</a:t>
          </a:r>
        </a:p>
      </dgm:t>
    </dgm:pt>
    <dgm:pt modelId="{D3CDEED8-2EC7-4C99-9C3A-16BE9C7E8F8F}" type="parTrans" cxnId="{A21FAF7A-B7C6-496E-B419-2EE94AD6994D}">
      <dgm:prSet/>
      <dgm:spPr/>
      <dgm:t>
        <a:bodyPr/>
        <a:lstStyle/>
        <a:p>
          <a:endParaRPr lang="en-US" sz="1400"/>
        </a:p>
      </dgm:t>
    </dgm:pt>
    <dgm:pt modelId="{F313109E-0E6D-4349-9DE2-9BF352933DA9}" type="sibTrans" cxnId="{A21FAF7A-B7C6-496E-B419-2EE94AD6994D}">
      <dgm:prSet custT="1"/>
      <dgm:spPr/>
      <dgm:t>
        <a:bodyPr/>
        <a:lstStyle/>
        <a:p>
          <a:endParaRPr lang="en-US" sz="1400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56D0EE01-91CB-4C42-ABE7-4151C9FE8182}">
      <dgm:prSet custT="1"/>
      <dgm:spPr/>
      <dgm:t>
        <a:bodyPr/>
        <a:lstStyle/>
        <a:p>
          <a:r>
            <a:rPr lang="en-US" sz="1400">
              <a:latin typeface="Poppins Medium" panose="00000600000000000000" pitchFamily="2" charset="0"/>
              <a:cs typeface="Poppins Medium" panose="00000600000000000000" pitchFamily="2" charset="0"/>
            </a:rPr>
            <a:t>Send alerts to the parents after capturing dangerous behaviors of the toddler.</a:t>
          </a:r>
        </a:p>
      </dgm:t>
    </dgm:pt>
    <dgm:pt modelId="{BF928E2E-2313-4689-922A-D506F7A51FB7}" type="parTrans" cxnId="{469D3F5F-6B30-40C6-970A-CEF4409E7E26}">
      <dgm:prSet/>
      <dgm:spPr/>
      <dgm:t>
        <a:bodyPr/>
        <a:lstStyle/>
        <a:p>
          <a:endParaRPr lang="en-US" sz="1400"/>
        </a:p>
      </dgm:t>
    </dgm:pt>
    <dgm:pt modelId="{1EC79584-E99E-40E8-BCED-7BD98F68D746}" type="sibTrans" cxnId="{469D3F5F-6B30-40C6-970A-CEF4409E7E26}">
      <dgm:prSet/>
      <dgm:spPr/>
      <dgm:t>
        <a:bodyPr/>
        <a:lstStyle/>
        <a:p>
          <a:endParaRPr lang="en-US" sz="1400"/>
        </a:p>
      </dgm:t>
    </dgm:pt>
    <dgm:pt modelId="{36DAA48A-3311-47EC-9F39-B819B58490A6}" type="pres">
      <dgm:prSet presAssocID="{9DFDA543-60BB-471E-952E-4C314D785E33}" presName="Name0" presStyleCnt="0">
        <dgm:presLayoutVars>
          <dgm:dir/>
          <dgm:resizeHandles val="exact"/>
        </dgm:presLayoutVars>
      </dgm:prSet>
      <dgm:spPr/>
    </dgm:pt>
    <dgm:pt modelId="{4EC3A2DB-3DF3-4099-8936-00F89968E8BB}" type="pres">
      <dgm:prSet presAssocID="{5FF05232-A9CA-47AF-9228-0BA7ABC6FF3F}" presName="node" presStyleLbl="node1" presStyleIdx="0" presStyleCnt="5">
        <dgm:presLayoutVars>
          <dgm:bulletEnabled val="1"/>
        </dgm:presLayoutVars>
      </dgm:prSet>
      <dgm:spPr/>
    </dgm:pt>
    <dgm:pt modelId="{9CEF3DE7-0C80-44A6-9476-E882FB5FA392}" type="pres">
      <dgm:prSet presAssocID="{56E9F2EC-6063-449D-A6E2-D6501F900C52}" presName="sibTrans" presStyleCnt="0"/>
      <dgm:spPr/>
    </dgm:pt>
    <dgm:pt modelId="{17F9F254-B99B-40FC-811A-7C7B388B95D9}" type="pres">
      <dgm:prSet presAssocID="{FCA772CE-2B25-46F4-B0E8-3E8DBEBF49A8}" presName="node" presStyleLbl="node1" presStyleIdx="1" presStyleCnt="5">
        <dgm:presLayoutVars>
          <dgm:bulletEnabled val="1"/>
        </dgm:presLayoutVars>
      </dgm:prSet>
      <dgm:spPr/>
    </dgm:pt>
    <dgm:pt modelId="{3A367535-5949-47D1-A238-25160EAF3BED}" type="pres">
      <dgm:prSet presAssocID="{01005996-9320-4F9E-8066-E505ACF3C529}" presName="sibTrans" presStyleCnt="0"/>
      <dgm:spPr/>
    </dgm:pt>
    <dgm:pt modelId="{DC5DAF8D-F93B-42BC-9F02-2B2A3F1A4D7B}" type="pres">
      <dgm:prSet presAssocID="{708EE6C0-04C6-4E71-8B82-F1EA53491BE0}" presName="node" presStyleLbl="node1" presStyleIdx="2" presStyleCnt="5">
        <dgm:presLayoutVars>
          <dgm:bulletEnabled val="1"/>
        </dgm:presLayoutVars>
      </dgm:prSet>
      <dgm:spPr/>
    </dgm:pt>
    <dgm:pt modelId="{38EB9189-A961-4E28-913F-CC23374DAFC2}" type="pres">
      <dgm:prSet presAssocID="{A8D831FE-3A53-4385-B639-F117342A5D35}" presName="sibTrans" presStyleCnt="0"/>
      <dgm:spPr/>
    </dgm:pt>
    <dgm:pt modelId="{241CACF4-FDC0-4334-925F-3F8E94E6716B}" type="pres">
      <dgm:prSet presAssocID="{093C28F3-26D2-4BC8-957E-50D4E408AC98}" presName="node" presStyleLbl="node1" presStyleIdx="3" presStyleCnt="5">
        <dgm:presLayoutVars>
          <dgm:bulletEnabled val="1"/>
        </dgm:presLayoutVars>
      </dgm:prSet>
      <dgm:spPr/>
    </dgm:pt>
    <dgm:pt modelId="{CCE6B0A6-C90F-4058-80D2-62CA6A2A6A2D}" type="pres">
      <dgm:prSet presAssocID="{F313109E-0E6D-4349-9DE2-9BF352933DA9}" presName="sibTrans" presStyleCnt="0"/>
      <dgm:spPr/>
    </dgm:pt>
    <dgm:pt modelId="{B4E7DF9A-71FC-483A-AC72-14CE9F90C124}" type="pres">
      <dgm:prSet presAssocID="{56D0EE01-91CB-4C42-ABE7-4151C9FE8182}" presName="node" presStyleLbl="node1" presStyleIdx="4" presStyleCnt="5">
        <dgm:presLayoutVars>
          <dgm:bulletEnabled val="1"/>
        </dgm:presLayoutVars>
      </dgm:prSet>
      <dgm:spPr/>
    </dgm:pt>
  </dgm:ptLst>
  <dgm:cxnLst>
    <dgm:cxn modelId="{DF0D7E08-6FBE-45FF-894C-40E68380E964}" type="presOf" srcId="{FCA772CE-2B25-46F4-B0E8-3E8DBEBF49A8}" destId="{17F9F254-B99B-40FC-811A-7C7B388B95D9}" srcOrd="0" destOrd="0" presId="urn:microsoft.com/office/officeart/2005/8/layout/hList6"/>
    <dgm:cxn modelId="{1469D61E-785A-4057-995A-61E12EF69676}" type="presOf" srcId="{708EE6C0-04C6-4E71-8B82-F1EA53491BE0}" destId="{DC5DAF8D-F93B-42BC-9F02-2B2A3F1A4D7B}" srcOrd="0" destOrd="0" presId="urn:microsoft.com/office/officeart/2005/8/layout/hList6"/>
    <dgm:cxn modelId="{1CFA5C35-5DC5-406A-81B9-0A8DA3B0033B}" type="presOf" srcId="{56D0EE01-91CB-4C42-ABE7-4151C9FE8182}" destId="{B4E7DF9A-71FC-483A-AC72-14CE9F90C124}" srcOrd="0" destOrd="0" presId="urn:microsoft.com/office/officeart/2005/8/layout/hList6"/>
    <dgm:cxn modelId="{27BDD23F-E7FF-47CF-898D-D0C8C73BB281}" type="presOf" srcId="{9DFDA543-60BB-471E-952E-4C314D785E33}" destId="{36DAA48A-3311-47EC-9F39-B819B58490A6}" srcOrd="0" destOrd="0" presId="urn:microsoft.com/office/officeart/2005/8/layout/hList6"/>
    <dgm:cxn modelId="{469D3F5F-6B30-40C6-970A-CEF4409E7E26}" srcId="{9DFDA543-60BB-471E-952E-4C314D785E33}" destId="{56D0EE01-91CB-4C42-ABE7-4151C9FE8182}" srcOrd="4" destOrd="0" parTransId="{BF928E2E-2313-4689-922A-D506F7A51FB7}" sibTransId="{1EC79584-E99E-40E8-BCED-7BD98F68D746}"/>
    <dgm:cxn modelId="{F2B31960-A441-46EF-A835-50A1A57BB250}" srcId="{9DFDA543-60BB-471E-952E-4C314D785E33}" destId="{5FF05232-A9CA-47AF-9228-0BA7ABC6FF3F}" srcOrd="0" destOrd="0" parTransId="{136CE9F0-23C2-4B3C-8F68-F50EB8017721}" sibTransId="{56E9F2EC-6063-449D-A6E2-D6501F900C52}"/>
    <dgm:cxn modelId="{0FC71443-9B0A-4896-A638-1DA72ED0EB5D}" srcId="{9DFDA543-60BB-471E-952E-4C314D785E33}" destId="{FCA772CE-2B25-46F4-B0E8-3E8DBEBF49A8}" srcOrd="1" destOrd="0" parTransId="{0402D3B2-107A-40A8-9AE0-EDDD310855F4}" sibTransId="{01005996-9320-4F9E-8066-E505ACF3C529}"/>
    <dgm:cxn modelId="{8047E175-B530-472E-83B1-3219567A2DA2}" type="presOf" srcId="{093C28F3-26D2-4BC8-957E-50D4E408AC98}" destId="{241CACF4-FDC0-4334-925F-3F8E94E6716B}" srcOrd="0" destOrd="0" presId="urn:microsoft.com/office/officeart/2005/8/layout/hList6"/>
    <dgm:cxn modelId="{A21FAF7A-B7C6-496E-B419-2EE94AD6994D}" srcId="{9DFDA543-60BB-471E-952E-4C314D785E33}" destId="{093C28F3-26D2-4BC8-957E-50D4E408AC98}" srcOrd="3" destOrd="0" parTransId="{D3CDEED8-2EC7-4C99-9C3A-16BE9C7E8F8F}" sibTransId="{F313109E-0E6D-4349-9DE2-9BF352933DA9}"/>
    <dgm:cxn modelId="{8012EEC4-4BFF-4594-AD37-26D03816CBB3}" srcId="{9DFDA543-60BB-471E-952E-4C314D785E33}" destId="{708EE6C0-04C6-4E71-8B82-F1EA53491BE0}" srcOrd="2" destOrd="0" parTransId="{E1B9BB70-2BC7-43CE-ACE9-92BB76618215}" sibTransId="{A8D831FE-3A53-4385-B639-F117342A5D35}"/>
    <dgm:cxn modelId="{EA0988E3-5B4C-4CE4-A0C7-C4936AA21A89}" type="presOf" srcId="{5FF05232-A9CA-47AF-9228-0BA7ABC6FF3F}" destId="{4EC3A2DB-3DF3-4099-8936-00F89968E8BB}" srcOrd="0" destOrd="0" presId="urn:microsoft.com/office/officeart/2005/8/layout/hList6"/>
    <dgm:cxn modelId="{2F92244F-6B87-4682-B928-997A75CC633B}" type="presParOf" srcId="{36DAA48A-3311-47EC-9F39-B819B58490A6}" destId="{4EC3A2DB-3DF3-4099-8936-00F89968E8BB}" srcOrd="0" destOrd="0" presId="urn:microsoft.com/office/officeart/2005/8/layout/hList6"/>
    <dgm:cxn modelId="{BFE78EF0-470F-4567-88FF-15583DEBC715}" type="presParOf" srcId="{36DAA48A-3311-47EC-9F39-B819B58490A6}" destId="{9CEF3DE7-0C80-44A6-9476-E882FB5FA392}" srcOrd="1" destOrd="0" presId="urn:microsoft.com/office/officeart/2005/8/layout/hList6"/>
    <dgm:cxn modelId="{F84CFBF2-80B7-435B-8B77-C4DFEE8BA37B}" type="presParOf" srcId="{36DAA48A-3311-47EC-9F39-B819B58490A6}" destId="{17F9F254-B99B-40FC-811A-7C7B388B95D9}" srcOrd="2" destOrd="0" presId="urn:microsoft.com/office/officeart/2005/8/layout/hList6"/>
    <dgm:cxn modelId="{70C4CD51-8560-4817-A6F1-9474A10A2692}" type="presParOf" srcId="{36DAA48A-3311-47EC-9F39-B819B58490A6}" destId="{3A367535-5949-47D1-A238-25160EAF3BED}" srcOrd="3" destOrd="0" presId="urn:microsoft.com/office/officeart/2005/8/layout/hList6"/>
    <dgm:cxn modelId="{1083E360-E3F1-43B0-B102-36B3FF3E853D}" type="presParOf" srcId="{36DAA48A-3311-47EC-9F39-B819B58490A6}" destId="{DC5DAF8D-F93B-42BC-9F02-2B2A3F1A4D7B}" srcOrd="4" destOrd="0" presId="urn:microsoft.com/office/officeart/2005/8/layout/hList6"/>
    <dgm:cxn modelId="{84B4FC3B-1057-488C-A2D8-E11E81EFF44C}" type="presParOf" srcId="{36DAA48A-3311-47EC-9F39-B819B58490A6}" destId="{38EB9189-A961-4E28-913F-CC23374DAFC2}" srcOrd="5" destOrd="0" presId="urn:microsoft.com/office/officeart/2005/8/layout/hList6"/>
    <dgm:cxn modelId="{8D1453B2-CD40-4272-810D-D2921D9D3D7D}" type="presParOf" srcId="{36DAA48A-3311-47EC-9F39-B819B58490A6}" destId="{241CACF4-FDC0-4334-925F-3F8E94E6716B}" srcOrd="6" destOrd="0" presId="urn:microsoft.com/office/officeart/2005/8/layout/hList6"/>
    <dgm:cxn modelId="{29F31977-9D7B-4CB8-A917-DEC1E3537A1C}" type="presParOf" srcId="{36DAA48A-3311-47EC-9F39-B819B58490A6}" destId="{CCE6B0A6-C90F-4058-80D2-62CA6A2A6A2D}" srcOrd="7" destOrd="0" presId="urn:microsoft.com/office/officeart/2005/8/layout/hList6"/>
    <dgm:cxn modelId="{8FACDFCE-EAD4-4261-BD25-A326B693C787}" type="presParOf" srcId="{36DAA48A-3311-47EC-9F39-B819B58490A6}" destId="{B4E7DF9A-71FC-483A-AC72-14CE9F90C124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D78737-E216-4E1C-8F21-528DC18EBAE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en-US"/>
        </a:p>
      </dgm:t>
    </dgm:pt>
    <dgm:pt modelId="{C4CCFA88-CEB8-4B3E-BA43-0B78D2223666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sz="2000">
              <a:latin typeface="Poppins Medium" panose="00000600000000000000" pitchFamily="2" charset="0"/>
              <a:cs typeface="Poppins Medium" panose="00000600000000000000" pitchFamily="2" charset="0"/>
            </a:rPr>
            <a:t>To effectively and safely navigate around a toddler.</a:t>
          </a:r>
          <a:endParaRPr lang="en-US" sz="2000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CEAFF405-AE8A-469B-992E-1B4B2DA9ABA9}" type="parTrans" cxnId="{098AEACF-248B-4191-B752-1BB9D47AA145}">
      <dgm:prSet/>
      <dgm:spPr/>
      <dgm:t>
        <a:bodyPr/>
        <a:lstStyle/>
        <a:p>
          <a:endParaRPr lang="en-US"/>
        </a:p>
      </dgm:t>
    </dgm:pt>
    <dgm:pt modelId="{6BE3E22C-7BA1-4811-BCBA-ADCB9FD118B5}" type="sibTrans" cxnId="{098AEACF-248B-4191-B752-1BB9D47AA145}">
      <dgm:prSet/>
      <dgm:spPr/>
      <dgm:t>
        <a:bodyPr/>
        <a:lstStyle/>
        <a:p>
          <a:endParaRPr lang="en-US"/>
        </a:p>
      </dgm:t>
    </dgm:pt>
    <dgm:pt modelId="{8D2A9F3F-B151-4C98-894C-FBBFFFAA2B76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sz="2000">
              <a:latin typeface="Poppins Medium" panose="00000600000000000000" pitchFamily="2" charset="0"/>
              <a:cs typeface="Poppins Medium" panose="00000600000000000000" pitchFamily="2" charset="0"/>
            </a:rPr>
            <a:t>To accurately tracking and following the toddler.</a:t>
          </a:r>
          <a:endParaRPr lang="en-US" sz="2000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18CE22FF-FF9A-40B1-8A09-02F9562BF3BE}" type="parTrans" cxnId="{8828B571-4E60-44F9-ACFE-78B3D03DA0E1}">
      <dgm:prSet/>
      <dgm:spPr/>
      <dgm:t>
        <a:bodyPr/>
        <a:lstStyle/>
        <a:p>
          <a:endParaRPr lang="en-US"/>
        </a:p>
      </dgm:t>
    </dgm:pt>
    <dgm:pt modelId="{2CDECB95-3FF4-4E95-8AE3-E815270975A9}" type="sibTrans" cxnId="{8828B571-4E60-44F9-ACFE-78B3D03DA0E1}">
      <dgm:prSet/>
      <dgm:spPr/>
      <dgm:t>
        <a:bodyPr/>
        <a:lstStyle/>
        <a:p>
          <a:endParaRPr lang="en-US"/>
        </a:p>
      </dgm:t>
    </dgm:pt>
    <dgm:pt modelId="{A11DC3EC-2E35-42A0-BB24-FFDBA039CF08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sz="2000">
              <a:latin typeface="Poppins Medium" panose="00000600000000000000" pitchFamily="2" charset="0"/>
              <a:cs typeface="Poppins Medium" panose="00000600000000000000" pitchFamily="2" charset="0"/>
            </a:rPr>
            <a:t>Incorporating the obstacle avoidance navigation.</a:t>
          </a:r>
          <a:endParaRPr lang="en-US" sz="2000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C042F431-EFF6-4038-B585-17716A4A866B}" type="parTrans" cxnId="{12623FFA-A0F3-48E1-B774-FE86AA826A93}">
      <dgm:prSet/>
      <dgm:spPr/>
      <dgm:t>
        <a:bodyPr/>
        <a:lstStyle/>
        <a:p>
          <a:endParaRPr lang="en-US"/>
        </a:p>
      </dgm:t>
    </dgm:pt>
    <dgm:pt modelId="{5E83ECC4-76E2-478F-844B-C1B941C37310}" type="sibTrans" cxnId="{12623FFA-A0F3-48E1-B774-FE86AA826A93}">
      <dgm:prSet/>
      <dgm:spPr/>
      <dgm:t>
        <a:bodyPr/>
        <a:lstStyle/>
        <a:p>
          <a:endParaRPr lang="en-US"/>
        </a:p>
      </dgm:t>
    </dgm:pt>
    <dgm:pt modelId="{D50C27C4-E2D3-41D0-92EF-5D219219A0C6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GB" sz="2000">
              <a:latin typeface="Poppins Medium" panose="00000600000000000000" pitchFamily="2" charset="0"/>
              <a:cs typeface="Poppins Medium" panose="00000600000000000000" pitchFamily="2" charset="0"/>
            </a:rPr>
            <a:t>Robot must be able to clear the area intelligently, for instance if the child interacts with or destroys it.</a:t>
          </a:r>
          <a:endParaRPr lang="en-US" sz="2000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3332982D-8996-45E5-8115-9055786FA546}" type="parTrans" cxnId="{B42E16A5-9E49-4850-83EF-9C2D4D35ED3A}">
      <dgm:prSet/>
      <dgm:spPr/>
      <dgm:t>
        <a:bodyPr/>
        <a:lstStyle/>
        <a:p>
          <a:endParaRPr lang="en-US"/>
        </a:p>
      </dgm:t>
    </dgm:pt>
    <dgm:pt modelId="{CB5BB904-1A81-41B3-B245-B0013B272CE4}" type="sibTrans" cxnId="{B42E16A5-9E49-4850-83EF-9C2D4D35ED3A}">
      <dgm:prSet/>
      <dgm:spPr/>
      <dgm:t>
        <a:bodyPr/>
        <a:lstStyle/>
        <a:p>
          <a:endParaRPr lang="en-US"/>
        </a:p>
      </dgm:t>
    </dgm:pt>
    <dgm:pt modelId="{8ED9A3E4-E1DC-490C-8512-BEC637321DFA}" type="pres">
      <dgm:prSet presAssocID="{5ED78737-E216-4E1C-8F21-528DC18EBAE8}" presName="linear" presStyleCnt="0">
        <dgm:presLayoutVars>
          <dgm:animLvl val="lvl"/>
          <dgm:resizeHandles val="exact"/>
        </dgm:presLayoutVars>
      </dgm:prSet>
      <dgm:spPr/>
    </dgm:pt>
    <dgm:pt modelId="{A9DCA680-B7F6-491D-9F71-17176E669874}" type="pres">
      <dgm:prSet presAssocID="{C4CCFA88-CEB8-4B3E-BA43-0B78D22236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4C2ED24-AE37-4124-AF93-E45E0901E654}" type="pres">
      <dgm:prSet presAssocID="{6BE3E22C-7BA1-4811-BCBA-ADCB9FD118B5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CED95137-F232-4296-9778-E8AA40A8BDDB}" type="pres">
      <dgm:prSet presAssocID="{8D2A9F3F-B151-4C98-894C-FBBFFFAA2B7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86B9FAC-ED6F-4C9D-A278-2B345112C84A}" type="pres">
      <dgm:prSet presAssocID="{2CDECB95-3FF4-4E95-8AE3-E815270975A9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1AFAC455-7A28-4909-99D5-53D7FE0BB4B0}" type="pres">
      <dgm:prSet presAssocID="{A11DC3EC-2E35-42A0-BB24-FFDBA039CF0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7DA8EAE-9038-4F29-AA2D-3D1FF558D765}" type="pres">
      <dgm:prSet presAssocID="{5E83ECC4-76E2-478F-844B-C1B941C37310}" presName="spacer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94328F7-CB30-4F1E-B698-3F8E5BC55066}" type="pres">
      <dgm:prSet presAssocID="{D50C27C4-E2D3-41D0-92EF-5D219219A0C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CBBCB6B-E684-4827-BB72-5C2B8852DF4D}" type="presOf" srcId="{D50C27C4-E2D3-41D0-92EF-5D219219A0C6}" destId="{094328F7-CB30-4F1E-B698-3F8E5BC55066}" srcOrd="0" destOrd="0" presId="urn:microsoft.com/office/officeart/2005/8/layout/vList2"/>
    <dgm:cxn modelId="{452B5C4E-BEDA-4D98-AF76-14201D371A87}" type="presOf" srcId="{A11DC3EC-2E35-42A0-BB24-FFDBA039CF08}" destId="{1AFAC455-7A28-4909-99D5-53D7FE0BB4B0}" srcOrd="0" destOrd="0" presId="urn:microsoft.com/office/officeart/2005/8/layout/vList2"/>
    <dgm:cxn modelId="{8828B571-4E60-44F9-ACFE-78B3D03DA0E1}" srcId="{5ED78737-E216-4E1C-8F21-528DC18EBAE8}" destId="{8D2A9F3F-B151-4C98-894C-FBBFFFAA2B76}" srcOrd="1" destOrd="0" parTransId="{18CE22FF-FF9A-40B1-8A09-02F9562BF3BE}" sibTransId="{2CDECB95-3FF4-4E95-8AE3-E815270975A9}"/>
    <dgm:cxn modelId="{AC8E257C-75B2-49B9-B576-1EC4F2D239AF}" type="presOf" srcId="{C4CCFA88-CEB8-4B3E-BA43-0B78D2223666}" destId="{A9DCA680-B7F6-491D-9F71-17176E669874}" srcOrd="0" destOrd="0" presId="urn:microsoft.com/office/officeart/2005/8/layout/vList2"/>
    <dgm:cxn modelId="{B42E16A5-9E49-4850-83EF-9C2D4D35ED3A}" srcId="{5ED78737-E216-4E1C-8F21-528DC18EBAE8}" destId="{D50C27C4-E2D3-41D0-92EF-5D219219A0C6}" srcOrd="3" destOrd="0" parTransId="{3332982D-8996-45E5-8115-9055786FA546}" sibTransId="{CB5BB904-1A81-41B3-B245-B0013B272CE4}"/>
    <dgm:cxn modelId="{0385CEAE-A6E7-4750-BF97-6CBEC6E104DE}" type="presOf" srcId="{8D2A9F3F-B151-4C98-894C-FBBFFFAA2B76}" destId="{CED95137-F232-4296-9778-E8AA40A8BDDB}" srcOrd="0" destOrd="0" presId="urn:microsoft.com/office/officeart/2005/8/layout/vList2"/>
    <dgm:cxn modelId="{953EF0B6-6913-4F69-97D6-D004E0BE2D1A}" type="presOf" srcId="{5ED78737-E216-4E1C-8F21-528DC18EBAE8}" destId="{8ED9A3E4-E1DC-490C-8512-BEC637321DFA}" srcOrd="0" destOrd="0" presId="urn:microsoft.com/office/officeart/2005/8/layout/vList2"/>
    <dgm:cxn modelId="{098AEACF-248B-4191-B752-1BB9D47AA145}" srcId="{5ED78737-E216-4E1C-8F21-528DC18EBAE8}" destId="{C4CCFA88-CEB8-4B3E-BA43-0B78D2223666}" srcOrd="0" destOrd="0" parTransId="{CEAFF405-AE8A-469B-992E-1B4B2DA9ABA9}" sibTransId="{6BE3E22C-7BA1-4811-BCBA-ADCB9FD118B5}"/>
    <dgm:cxn modelId="{12623FFA-A0F3-48E1-B774-FE86AA826A93}" srcId="{5ED78737-E216-4E1C-8F21-528DC18EBAE8}" destId="{A11DC3EC-2E35-42A0-BB24-FFDBA039CF08}" srcOrd="2" destOrd="0" parTransId="{C042F431-EFF6-4038-B585-17716A4A866B}" sibTransId="{5E83ECC4-76E2-478F-844B-C1B941C37310}"/>
    <dgm:cxn modelId="{D2E8B82E-5D3E-42F9-A5AF-B89C0D775CC4}" type="presParOf" srcId="{8ED9A3E4-E1DC-490C-8512-BEC637321DFA}" destId="{A9DCA680-B7F6-491D-9F71-17176E669874}" srcOrd="0" destOrd="0" presId="urn:microsoft.com/office/officeart/2005/8/layout/vList2"/>
    <dgm:cxn modelId="{3A34B8C7-55A6-4B7F-853B-F14A7BB46954}" type="presParOf" srcId="{8ED9A3E4-E1DC-490C-8512-BEC637321DFA}" destId="{64C2ED24-AE37-4124-AF93-E45E0901E654}" srcOrd="1" destOrd="0" presId="urn:microsoft.com/office/officeart/2005/8/layout/vList2"/>
    <dgm:cxn modelId="{A597D4D1-ECFB-4EE2-80A7-06F9E080EDE2}" type="presParOf" srcId="{8ED9A3E4-E1DC-490C-8512-BEC637321DFA}" destId="{CED95137-F232-4296-9778-E8AA40A8BDDB}" srcOrd="2" destOrd="0" presId="urn:microsoft.com/office/officeart/2005/8/layout/vList2"/>
    <dgm:cxn modelId="{5E7AD4D1-49B0-47B9-B1A1-F3BD97B65940}" type="presParOf" srcId="{8ED9A3E4-E1DC-490C-8512-BEC637321DFA}" destId="{A86B9FAC-ED6F-4C9D-A278-2B345112C84A}" srcOrd="3" destOrd="0" presId="urn:microsoft.com/office/officeart/2005/8/layout/vList2"/>
    <dgm:cxn modelId="{E1585CB6-D2B0-48FC-A9D2-3CA39106A7FC}" type="presParOf" srcId="{8ED9A3E4-E1DC-490C-8512-BEC637321DFA}" destId="{1AFAC455-7A28-4909-99D5-53D7FE0BB4B0}" srcOrd="4" destOrd="0" presId="urn:microsoft.com/office/officeart/2005/8/layout/vList2"/>
    <dgm:cxn modelId="{B24CB950-1E68-480D-A40B-D89E65E2719A}" type="presParOf" srcId="{8ED9A3E4-E1DC-490C-8512-BEC637321DFA}" destId="{A7DA8EAE-9038-4F29-AA2D-3D1FF558D765}" srcOrd="5" destOrd="0" presId="urn:microsoft.com/office/officeart/2005/8/layout/vList2"/>
    <dgm:cxn modelId="{DEEE3C3C-1CB6-4F63-8820-07401C001FD1}" type="presParOf" srcId="{8ED9A3E4-E1DC-490C-8512-BEC637321DFA}" destId="{094328F7-CB30-4F1E-B698-3F8E5BC550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3731B5-0BB3-4928-9740-514DFDE023B5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547D97-5061-400C-AA4A-35F5F7B2826F}">
      <dgm:prSet custT="1"/>
      <dgm:spPr>
        <a:xfrm>
          <a:off x="0" y="209798"/>
          <a:ext cx="5393361" cy="1926990"/>
        </a:xfrm>
      </dgm:spPr>
      <dgm:t>
        <a:bodyPr/>
        <a:lstStyle/>
        <a:p>
          <a:pPr algn="just">
            <a:buNone/>
          </a:pPr>
          <a:r>
            <a:rPr lang="en-GB" sz="2000">
              <a:latin typeface="Poppins Medium" panose="00000600000000000000" pitchFamily="2" charset="0"/>
              <a:ea typeface="+mn-ea"/>
              <a:cs typeface="Poppins Medium" panose="00000600000000000000" pitchFamily="2" charset="0"/>
            </a:rPr>
            <a:t>Developing a system that can automatically generate music or soothing lullabies in response to the cries of a toddler.</a:t>
          </a:r>
          <a:endParaRPr lang="en-US" sz="2000">
            <a:latin typeface="Poppins Medium" panose="00000600000000000000" pitchFamily="2" charset="0"/>
            <a:ea typeface="+mn-ea"/>
            <a:cs typeface="Poppins Medium" panose="00000600000000000000" pitchFamily="2" charset="0"/>
          </a:endParaRPr>
        </a:p>
      </dgm:t>
    </dgm:pt>
    <dgm:pt modelId="{4FD7BEE9-D1F3-409D-A743-55496EC166EC}" type="parTrans" cxnId="{EF1AFDBD-E4F9-4011-B815-25CC774F712B}">
      <dgm:prSet/>
      <dgm:spPr/>
      <dgm:t>
        <a:bodyPr/>
        <a:lstStyle/>
        <a:p>
          <a:endParaRPr lang="en-US"/>
        </a:p>
      </dgm:t>
    </dgm:pt>
    <dgm:pt modelId="{35B533E6-21E6-4331-AC49-8F35C3DAC214}" type="sibTrans" cxnId="{EF1AFDBD-E4F9-4011-B815-25CC774F712B}">
      <dgm:prSet/>
      <dgm:spPr/>
      <dgm:t>
        <a:bodyPr/>
        <a:lstStyle/>
        <a:p>
          <a:endParaRPr lang="en-US"/>
        </a:p>
      </dgm:t>
    </dgm:pt>
    <dgm:pt modelId="{24F708E5-E652-4BD1-B2C0-73FBD033B01B}">
      <dgm:prSet custT="1"/>
      <dgm:spPr>
        <a:xfrm>
          <a:off x="0" y="2214549"/>
          <a:ext cx="5393361" cy="1926990"/>
        </a:xfrm>
      </dgm:spPr>
      <dgm:t>
        <a:bodyPr/>
        <a:lstStyle/>
        <a:p>
          <a:pPr algn="just">
            <a:buNone/>
          </a:pPr>
          <a:r>
            <a:rPr lang="en-GB" sz="2000">
              <a:latin typeface="Poppins Medium" panose="00000600000000000000" pitchFamily="2" charset="0"/>
              <a:ea typeface="+mn-ea"/>
              <a:cs typeface="Poppins Medium" panose="00000600000000000000" pitchFamily="2" charset="0"/>
            </a:rPr>
            <a:t>Parents are able to create a playlist by adding toddler's favourite songs or lullabies via music application. (Such as Spotify).</a:t>
          </a:r>
          <a:endParaRPr lang="en-US" sz="2000">
            <a:latin typeface="Poppins Medium" panose="00000600000000000000" pitchFamily="2" charset="0"/>
            <a:ea typeface="+mn-ea"/>
            <a:cs typeface="Poppins Medium" panose="00000600000000000000" pitchFamily="2" charset="0"/>
          </a:endParaRPr>
        </a:p>
      </dgm:t>
    </dgm:pt>
    <dgm:pt modelId="{71DFF54B-47A1-47C8-9F80-D15972ECF0CA}" type="parTrans" cxnId="{18113FE5-BD75-474A-938D-A264E371820B}">
      <dgm:prSet/>
      <dgm:spPr/>
      <dgm:t>
        <a:bodyPr/>
        <a:lstStyle/>
        <a:p>
          <a:endParaRPr lang="en-US"/>
        </a:p>
      </dgm:t>
    </dgm:pt>
    <dgm:pt modelId="{C80B1E7F-186C-4216-846B-AA84EFF66A77}" type="sibTrans" cxnId="{18113FE5-BD75-474A-938D-A264E371820B}">
      <dgm:prSet/>
      <dgm:spPr/>
      <dgm:t>
        <a:bodyPr/>
        <a:lstStyle/>
        <a:p>
          <a:endParaRPr lang="en-US"/>
        </a:p>
      </dgm:t>
    </dgm:pt>
    <dgm:pt modelId="{6CD78708-C3F2-4434-928E-D615F09EAF0B}" type="pres">
      <dgm:prSet presAssocID="{033731B5-0BB3-4928-9740-514DFDE023B5}" presName="linear" presStyleCnt="0">
        <dgm:presLayoutVars>
          <dgm:animLvl val="lvl"/>
          <dgm:resizeHandles val="exact"/>
        </dgm:presLayoutVars>
      </dgm:prSet>
      <dgm:spPr/>
    </dgm:pt>
    <dgm:pt modelId="{00271F14-D1C5-48FB-966B-EEC0254EC293}" type="pres">
      <dgm:prSet presAssocID="{5F547D97-5061-400C-AA4A-35F5F7B282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F3AF8CC-8211-4D1B-87D7-97B208F022BE}" type="pres">
      <dgm:prSet presAssocID="{35B533E6-21E6-4331-AC49-8F35C3DAC214}" presName="spacer" presStyleCnt="0"/>
      <dgm:spPr/>
    </dgm:pt>
    <dgm:pt modelId="{65503BBA-B999-4EC5-97E4-F67C8B3EEFFD}" type="pres">
      <dgm:prSet presAssocID="{24F708E5-E652-4BD1-B2C0-73FBD033B01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FACA6AC-9A18-4B72-BDC2-2AAEE5CC28CE}" type="presOf" srcId="{5F547D97-5061-400C-AA4A-35F5F7B2826F}" destId="{00271F14-D1C5-48FB-966B-EEC0254EC293}" srcOrd="0" destOrd="0" presId="urn:microsoft.com/office/officeart/2005/8/layout/vList2"/>
    <dgm:cxn modelId="{800C5DBC-6934-42D4-8F1A-BBACC995A673}" type="presOf" srcId="{24F708E5-E652-4BD1-B2C0-73FBD033B01B}" destId="{65503BBA-B999-4EC5-97E4-F67C8B3EEFFD}" srcOrd="0" destOrd="0" presId="urn:microsoft.com/office/officeart/2005/8/layout/vList2"/>
    <dgm:cxn modelId="{EF1AFDBD-E4F9-4011-B815-25CC774F712B}" srcId="{033731B5-0BB3-4928-9740-514DFDE023B5}" destId="{5F547D97-5061-400C-AA4A-35F5F7B2826F}" srcOrd="0" destOrd="0" parTransId="{4FD7BEE9-D1F3-409D-A743-55496EC166EC}" sibTransId="{35B533E6-21E6-4331-AC49-8F35C3DAC214}"/>
    <dgm:cxn modelId="{18113FE5-BD75-474A-938D-A264E371820B}" srcId="{033731B5-0BB3-4928-9740-514DFDE023B5}" destId="{24F708E5-E652-4BD1-B2C0-73FBD033B01B}" srcOrd="1" destOrd="0" parTransId="{71DFF54B-47A1-47C8-9F80-D15972ECF0CA}" sibTransId="{C80B1E7F-186C-4216-846B-AA84EFF66A77}"/>
    <dgm:cxn modelId="{CB8101FB-0D91-4509-8CBA-F602266B8785}" type="presOf" srcId="{033731B5-0BB3-4928-9740-514DFDE023B5}" destId="{6CD78708-C3F2-4434-928E-D615F09EAF0B}" srcOrd="0" destOrd="0" presId="urn:microsoft.com/office/officeart/2005/8/layout/vList2"/>
    <dgm:cxn modelId="{ACA297D7-12B1-4001-BC10-F0F62F68BB79}" type="presParOf" srcId="{6CD78708-C3F2-4434-928E-D615F09EAF0B}" destId="{00271F14-D1C5-48FB-966B-EEC0254EC293}" srcOrd="0" destOrd="0" presId="urn:microsoft.com/office/officeart/2005/8/layout/vList2"/>
    <dgm:cxn modelId="{2B4732A5-A72B-4190-A457-E53362E1C069}" type="presParOf" srcId="{6CD78708-C3F2-4434-928E-D615F09EAF0B}" destId="{DF3AF8CC-8211-4D1B-87D7-97B208F022BE}" srcOrd="1" destOrd="0" presId="urn:microsoft.com/office/officeart/2005/8/layout/vList2"/>
    <dgm:cxn modelId="{012EEADC-0973-4697-9429-171FA69D4BCF}" type="presParOf" srcId="{6CD78708-C3F2-4434-928E-D615F09EAF0B}" destId="{65503BBA-B999-4EC5-97E4-F67C8B3EEFF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6B3F24-5E7E-4354-9A83-A4F3791155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D438F06A-82E7-4BB4-B878-84C4FCBDAD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Poppins Medium" panose="00000600000000000000" pitchFamily="2" charset="0"/>
              <a:cs typeface="Poppins Medium" panose="00000600000000000000" pitchFamily="2" charset="0"/>
            </a:rPr>
            <a:t>To provide opportunities for busy parents to look after their children when they are away from home.</a:t>
          </a:r>
          <a:endParaRPr lang="en-US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135C71EA-7270-4935-A01E-1085FF3C10AB}" type="parTrans" cxnId="{0694355D-738C-49C2-B51E-F57A239C32E7}">
      <dgm:prSet/>
      <dgm:spPr/>
      <dgm:t>
        <a:bodyPr/>
        <a:lstStyle/>
        <a:p>
          <a:endParaRPr lang="en-US"/>
        </a:p>
      </dgm:t>
    </dgm:pt>
    <dgm:pt modelId="{A1FBA1C2-161F-4191-97A2-376AB1D64F23}" type="sibTrans" cxnId="{0694355D-738C-49C2-B51E-F57A239C32E7}">
      <dgm:prSet/>
      <dgm:spPr/>
      <dgm:t>
        <a:bodyPr/>
        <a:lstStyle/>
        <a:p>
          <a:endParaRPr lang="en-US"/>
        </a:p>
      </dgm:t>
    </dgm:pt>
    <dgm:pt modelId="{77F84E05-254A-4437-844D-D985F8EADC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Poppins Medium" panose="00000600000000000000" pitchFamily="2" charset="0"/>
              <a:cs typeface="Poppins Medium" panose="00000600000000000000" pitchFamily="2" charset="0"/>
            </a:rPr>
            <a:t>To avoid disturbances when the baby sleeps and cries.</a:t>
          </a:r>
          <a:endParaRPr lang="en-US" dirty="0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8B7182EA-968A-4594-903E-E64AE6D22DF7}" type="parTrans" cxnId="{D4504279-E6CF-49C8-AF3C-DA03F57AFE49}">
      <dgm:prSet/>
      <dgm:spPr/>
      <dgm:t>
        <a:bodyPr/>
        <a:lstStyle/>
        <a:p>
          <a:endParaRPr lang="en-US"/>
        </a:p>
      </dgm:t>
    </dgm:pt>
    <dgm:pt modelId="{6DBAEE1F-5FE3-4B24-99DD-8C13393E0909}" type="sibTrans" cxnId="{D4504279-E6CF-49C8-AF3C-DA03F57AFE49}">
      <dgm:prSet/>
      <dgm:spPr/>
      <dgm:t>
        <a:bodyPr/>
        <a:lstStyle/>
        <a:p>
          <a:endParaRPr lang="en-US"/>
        </a:p>
      </dgm:t>
    </dgm:pt>
    <dgm:pt modelId="{3D3620C6-1891-4599-9FB6-8DB2F6BDE5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Poppins Medium" panose="00000600000000000000" pitchFamily="2" charset="0"/>
              <a:cs typeface="Poppins Medium" panose="00000600000000000000" pitchFamily="2" charset="0"/>
            </a:rPr>
            <a:t>To give the opportunity to have a free mind for child as well as parents.</a:t>
          </a:r>
          <a:endParaRPr lang="en-US"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EA5E0717-53E8-4B14-BDB1-049AC28695B5}" type="parTrans" cxnId="{B3730CB2-D9D5-4CEF-9460-49BE9251CE9F}">
      <dgm:prSet/>
      <dgm:spPr/>
      <dgm:t>
        <a:bodyPr/>
        <a:lstStyle/>
        <a:p>
          <a:endParaRPr lang="en-US"/>
        </a:p>
      </dgm:t>
    </dgm:pt>
    <dgm:pt modelId="{00705418-D54B-40DD-A6B7-89EC989B3F97}" type="sibTrans" cxnId="{B3730CB2-D9D5-4CEF-9460-49BE9251CE9F}">
      <dgm:prSet/>
      <dgm:spPr/>
      <dgm:t>
        <a:bodyPr/>
        <a:lstStyle/>
        <a:p>
          <a:endParaRPr lang="en-US"/>
        </a:p>
      </dgm:t>
    </dgm:pt>
    <dgm:pt modelId="{6012AE32-880B-4E1C-8C87-2CFE41C79976}" type="pres">
      <dgm:prSet presAssocID="{696B3F24-5E7E-4354-9A83-A4F379115558}" presName="root" presStyleCnt="0">
        <dgm:presLayoutVars>
          <dgm:dir/>
          <dgm:resizeHandles val="exact"/>
        </dgm:presLayoutVars>
      </dgm:prSet>
      <dgm:spPr/>
    </dgm:pt>
    <dgm:pt modelId="{C14F9968-CBAC-456A-B726-6179135E4C52}" type="pres">
      <dgm:prSet presAssocID="{D438F06A-82E7-4BB4-B878-84C4FCBDAD72}" presName="compNode" presStyleCnt="0"/>
      <dgm:spPr/>
    </dgm:pt>
    <dgm:pt modelId="{EC1CBEEA-20DA-42B6-94F7-5A0CC3B8814A}" type="pres">
      <dgm:prSet presAssocID="{D438F06A-82E7-4BB4-B878-84C4FCBDAD72}" presName="bgRect" presStyleLbl="bgShp" presStyleIdx="0" presStyleCnt="3" custScaleY="107310"/>
      <dgm:spPr>
        <a:solidFill>
          <a:schemeClr val="accent1">
            <a:lumMod val="20000"/>
            <a:lumOff val="80000"/>
          </a:schemeClr>
        </a:solidFill>
      </dgm:spPr>
    </dgm:pt>
    <dgm:pt modelId="{FF7A34A5-1A79-4C72-B3AA-50E306BE5D5E}" type="pres">
      <dgm:prSet presAssocID="{D438F06A-82E7-4BB4-B878-84C4FCBDAD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00F30AEA-0668-4AC2-9C2E-5E6753217FEC}" type="pres">
      <dgm:prSet presAssocID="{D438F06A-82E7-4BB4-B878-84C4FCBDAD72}" presName="spaceRect" presStyleCnt="0"/>
      <dgm:spPr/>
    </dgm:pt>
    <dgm:pt modelId="{6FEA15AF-A215-42CA-9388-F613BACAF5DE}" type="pres">
      <dgm:prSet presAssocID="{D438F06A-82E7-4BB4-B878-84C4FCBDAD72}" presName="parTx" presStyleLbl="revTx" presStyleIdx="0" presStyleCnt="3">
        <dgm:presLayoutVars>
          <dgm:chMax val="0"/>
          <dgm:chPref val="0"/>
        </dgm:presLayoutVars>
      </dgm:prSet>
      <dgm:spPr/>
    </dgm:pt>
    <dgm:pt modelId="{9F843BC6-14F0-43BB-BE44-938F5782E18C}" type="pres">
      <dgm:prSet presAssocID="{A1FBA1C2-161F-4191-97A2-376AB1D64F23}" presName="sibTrans" presStyleCnt="0"/>
      <dgm:spPr/>
    </dgm:pt>
    <dgm:pt modelId="{91997985-6166-4342-A3EA-89E0CF57A2DD}" type="pres">
      <dgm:prSet presAssocID="{77F84E05-254A-4437-844D-D985F8EADC2B}" presName="compNode" presStyleCnt="0"/>
      <dgm:spPr/>
    </dgm:pt>
    <dgm:pt modelId="{BC1BC5A5-F4C3-4CD1-BD03-4A180A7E901B}" type="pres">
      <dgm:prSet presAssocID="{77F84E05-254A-4437-844D-D985F8EADC2B}" presName="bgRect" presStyleLbl="bgShp" presStyleIdx="1" presStyleCnt="3"/>
      <dgm:spPr>
        <a:solidFill>
          <a:schemeClr val="accent1">
            <a:lumMod val="20000"/>
            <a:lumOff val="80000"/>
          </a:schemeClr>
        </a:solidFill>
      </dgm:spPr>
    </dgm:pt>
    <dgm:pt modelId="{2F52D2D4-860B-42A2-828A-11B0E578E7EC}" type="pres">
      <dgm:prSet presAssocID="{77F84E05-254A-4437-844D-D985F8EADC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ib"/>
        </a:ext>
      </dgm:extLst>
    </dgm:pt>
    <dgm:pt modelId="{0FD8E995-BA88-40E4-9FA5-1880B17BCEBD}" type="pres">
      <dgm:prSet presAssocID="{77F84E05-254A-4437-844D-D985F8EADC2B}" presName="spaceRect" presStyleCnt="0"/>
      <dgm:spPr/>
    </dgm:pt>
    <dgm:pt modelId="{EFDB3374-4D0A-462F-AEC0-03B56B4D1D62}" type="pres">
      <dgm:prSet presAssocID="{77F84E05-254A-4437-844D-D985F8EADC2B}" presName="parTx" presStyleLbl="revTx" presStyleIdx="1" presStyleCnt="3">
        <dgm:presLayoutVars>
          <dgm:chMax val="0"/>
          <dgm:chPref val="0"/>
        </dgm:presLayoutVars>
      </dgm:prSet>
      <dgm:spPr/>
    </dgm:pt>
    <dgm:pt modelId="{4F28C2BC-B497-4937-9156-FD3C1A3CE734}" type="pres">
      <dgm:prSet presAssocID="{6DBAEE1F-5FE3-4B24-99DD-8C13393E0909}" presName="sibTrans" presStyleCnt="0"/>
      <dgm:spPr/>
    </dgm:pt>
    <dgm:pt modelId="{575EA6E0-C664-494D-AD5D-D88BCCEBF480}" type="pres">
      <dgm:prSet presAssocID="{3D3620C6-1891-4599-9FB6-8DB2F6BDE5DD}" presName="compNode" presStyleCnt="0"/>
      <dgm:spPr/>
    </dgm:pt>
    <dgm:pt modelId="{1FDB84CC-8478-495F-9087-83666955E82D}" type="pres">
      <dgm:prSet presAssocID="{3D3620C6-1891-4599-9FB6-8DB2F6BDE5DD}" presName="bgRect" presStyleLbl="bgShp" presStyleIdx="2" presStyleCnt="3"/>
      <dgm:spPr>
        <a:solidFill>
          <a:schemeClr val="accent1">
            <a:lumMod val="20000"/>
            <a:lumOff val="80000"/>
          </a:schemeClr>
        </a:solidFill>
      </dgm:spPr>
    </dgm:pt>
    <dgm:pt modelId="{6ED1DCC0-98BD-4DD3-A2DC-A7C4DB7874C2}" type="pres">
      <dgm:prSet presAssocID="{3D3620C6-1891-4599-9FB6-8DB2F6BDE5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ent and Child"/>
        </a:ext>
      </dgm:extLst>
    </dgm:pt>
    <dgm:pt modelId="{66D07B48-957B-468B-A35D-DDC6B9B71C44}" type="pres">
      <dgm:prSet presAssocID="{3D3620C6-1891-4599-9FB6-8DB2F6BDE5DD}" presName="spaceRect" presStyleCnt="0"/>
      <dgm:spPr/>
    </dgm:pt>
    <dgm:pt modelId="{D02A7BD7-95B0-4F90-B04A-0034E07A7A32}" type="pres">
      <dgm:prSet presAssocID="{3D3620C6-1891-4599-9FB6-8DB2F6BDE5D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C198F28-BEF6-4C0E-9981-DFA088BAB4DC}" type="presOf" srcId="{D438F06A-82E7-4BB4-B878-84C4FCBDAD72}" destId="{6FEA15AF-A215-42CA-9388-F613BACAF5DE}" srcOrd="0" destOrd="0" presId="urn:microsoft.com/office/officeart/2018/2/layout/IconVerticalSolidList"/>
    <dgm:cxn modelId="{B843E35B-461B-4410-B11B-8EBD3B11CB70}" type="presOf" srcId="{77F84E05-254A-4437-844D-D985F8EADC2B}" destId="{EFDB3374-4D0A-462F-AEC0-03B56B4D1D62}" srcOrd="0" destOrd="0" presId="urn:microsoft.com/office/officeart/2018/2/layout/IconVerticalSolidList"/>
    <dgm:cxn modelId="{0694355D-738C-49C2-B51E-F57A239C32E7}" srcId="{696B3F24-5E7E-4354-9A83-A4F379115558}" destId="{D438F06A-82E7-4BB4-B878-84C4FCBDAD72}" srcOrd="0" destOrd="0" parTransId="{135C71EA-7270-4935-A01E-1085FF3C10AB}" sibTransId="{A1FBA1C2-161F-4191-97A2-376AB1D64F23}"/>
    <dgm:cxn modelId="{D4504279-E6CF-49C8-AF3C-DA03F57AFE49}" srcId="{696B3F24-5E7E-4354-9A83-A4F379115558}" destId="{77F84E05-254A-4437-844D-D985F8EADC2B}" srcOrd="1" destOrd="0" parTransId="{8B7182EA-968A-4594-903E-E64AE6D22DF7}" sibTransId="{6DBAEE1F-5FE3-4B24-99DD-8C13393E0909}"/>
    <dgm:cxn modelId="{B3730CB2-D9D5-4CEF-9460-49BE9251CE9F}" srcId="{696B3F24-5E7E-4354-9A83-A4F379115558}" destId="{3D3620C6-1891-4599-9FB6-8DB2F6BDE5DD}" srcOrd="2" destOrd="0" parTransId="{EA5E0717-53E8-4B14-BDB1-049AC28695B5}" sibTransId="{00705418-D54B-40DD-A6B7-89EC989B3F97}"/>
    <dgm:cxn modelId="{FAF611B2-859C-444E-817B-F82389D7649E}" type="presOf" srcId="{696B3F24-5E7E-4354-9A83-A4F379115558}" destId="{6012AE32-880B-4E1C-8C87-2CFE41C79976}" srcOrd="0" destOrd="0" presId="urn:microsoft.com/office/officeart/2018/2/layout/IconVerticalSolidList"/>
    <dgm:cxn modelId="{D72B38F6-4B91-42C6-A20C-C3BB72F93CCD}" type="presOf" srcId="{3D3620C6-1891-4599-9FB6-8DB2F6BDE5DD}" destId="{D02A7BD7-95B0-4F90-B04A-0034E07A7A32}" srcOrd="0" destOrd="0" presId="urn:microsoft.com/office/officeart/2018/2/layout/IconVerticalSolidList"/>
    <dgm:cxn modelId="{0161D2B9-253C-400A-9038-0F31B631CE69}" type="presParOf" srcId="{6012AE32-880B-4E1C-8C87-2CFE41C79976}" destId="{C14F9968-CBAC-456A-B726-6179135E4C52}" srcOrd="0" destOrd="0" presId="urn:microsoft.com/office/officeart/2018/2/layout/IconVerticalSolidList"/>
    <dgm:cxn modelId="{9103319E-2E44-419F-8CB7-C4E2341130B4}" type="presParOf" srcId="{C14F9968-CBAC-456A-B726-6179135E4C52}" destId="{EC1CBEEA-20DA-42B6-94F7-5A0CC3B8814A}" srcOrd="0" destOrd="0" presId="urn:microsoft.com/office/officeart/2018/2/layout/IconVerticalSolidList"/>
    <dgm:cxn modelId="{B0179BEE-34CD-4A16-95B5-91652894EE6C}" type="presParOf" srcId="{C14F9968-CBAC-456A-B726-6179135E4C52}" destId="{FF7A34A5-1A79-4C72-B3AA-50E306BE5D5E}" srcOrd="1" destOrd="0" presId="urn:microsoft.com/office/officeart/2018/2/layout/IconVerticalSolidList"/>
    <dgm:cxn modelId="{9C9BA706-1D66-4CE9-90E8-CE1ADBB1F758}" type="presParOf" srcId="{C14F9968-CBAC-456A-B726-6179135E4C52}" destId="{00F30AEA-0668-4AC2-9C2E-5E6753217FEC}" srcOrd="2" destOrd="0" presId="urn:microsoft.com/office/officeart/2018/2/layout/IconVerticalSolidList"/>
    <dgm:cxn modelId="{B35BECE0-B950-45FB-BED3-108FFD2CCB90}" type="presParOf" srcId="{C14F9968-CBAC-456A-B726-6179135E4C52}" destId="{6FEA15AF-A215-42CA-9388-F613BACAF5DE}" srcOrd="3" destOrd="0" presId="urn:microsoft.com/office/officeart/2018/2/layout/IconVerticalSolidList"/>
    <dgm:cxn modelId="{6375B324-B416-4E03-BF8C-3394FF4198C8}" type="presParOf" srcId="{6012AE32-880B-4E1C-8C87-2CFE41C79976}" destId="{9F843BC6-14F0-43BB-BE44-938F5782E18C}" srcOrd="1" destOrd="0" presId="urn:microsoft.com/office/officeart/2018/2/layout/IconVerticalSolidList"/>
    <dgm:cxn modelId="{AD697F41-5622-4BBF-AB8B-97A263404822}" type="presParOf" srcId="{6012AE32-880B-4E1C-8C87-2CFE41C79976}" destId="{91997985-6166-4342-A3EA-89E0CF57A2DD}" srcOrd="2" destOrd="0" presId="urn:microsoft.com/office/officeart/2018/2/layout/IconVerticalSolidList"/>
    <dgm:cxn modelId="{83827F87-4558-421C-8FCD-00BA3A2CB623}" type="presParOf" srcId="{91997985-6166-4342-A3EA-89E0CF57A2DD}" destId="{BC1BC5A5-F4C3-4CD1-BD03-4A180A7E901B}" srcOrd="0" destOrd="0" presId="urn:microsoft.com/office/officeart/2018/2/layout/IconVerticalSolidList"/>
    <dgm:cxn modelId="{BCB9B192-8710-48FD-ACF7-A8A060CBF0D5}" type="presParOf" srcId="{91997985-6166-4342-A3EA-89E0CF57A2DD}" destId="{2F52D2D4-860B-42A2-828A-11B0E578E7EC}" srcOrd="1" destOrd="0" presId="urn:microsoft.com/office/officeart/2018/2/layout/IconVerticalSolidList"/>
    <dgm:cxn modelId="{5F1E370E-A130-4BEA-B35F-B0416DD46266}" type="presParOf" srcId="{91997985-6166-4342-A3EA-89E0CF57A2DD}" destId="{0FD8E995-BA88-40E4-9FA5-1880B17BCEBD}" srcOrd="2" destOrd="0" presId="urn:microsoft.com/office/officeart/2018/2/layout/IconVerticalSolidList"/>
    <dgm:cxn modelId="{C12F514B-1647-4E1E-82B8-F12BF6CB6F25}" type="presParOf" srcId="{91997985-6166-4342-A3EA-89E0CF57A2DD}" destId="{EFDB3374-4D0A-462F-AEC0-03B56B4D1D62}" srcOrd="3" destOrd="0" presId="urn:microsoft.com/office/officeart/2018/2/layout/IconVerticalSolidList"/>
    <dgm:cxn modelId="{5F421573-64D4-44DB-833D-D2EE7C00854C}" type="presParOf" srcId="{6012AE32-880B-4E1C-8C87-2CFE41C79976}" destId="{4F28C2BC-B497-4937-9156-FD3C1A3CE734}" srcOrd="3" destOrd="0" presId="urn:microsoft.com/office/officeart/2018/2/layout/IconVerticalSolidList"/>
    <dgm:cxn modelId="{CBF42238-22DD-4FBF-A850-7878B31189DE}" type="presParOf" srcId="{6012AE32-880B-4E1C-8C87-2CFE41C79976}" destId="{575EA6E0-C664-494D-AD5D-D88BCCEBF480}" srcOrd="4" destOrd="0" presId="urn:microsoft.com/office/officeart/2018/2/layout/IconVerticalSolidList"/>
    <dgm:cxn modelId="{375A879A-1083-48A2-954A-F1348F49FFA0}" type="presParOf" srcId="{575EA6E0-C664-494D-AD5D-D88BCCEBF480}" destId="{1FDB84CC-8478-495F-9087-83666955E82D}" srcOrd="0" destOrd="0" presId="urn:microsoft.com/office/officeart/2018/2/layout/IconVerticalSolidList"/>
    <dgm:cxn modelId="{81DE8163-A3C9-4B8A-86D2-163D42FDA01B}" type="presParOf" srcId="{575EA6E0-C664-494D-AD5D-D88BCCEBF480}" destId="{6ED1DCC0-98BD-4DD3-A2DC-A7C4DB7874C2}" srcOrd="1" destOrd="0" presId="urn:microsoft.com/office/officeart/2018/2/layout/IconVerticalSolidList"/>
    <dgm:cxn modelId="{81CA95FB-E7E8-4974-BAEE-96A7DC1A6213}" type="presParOf" srcId="{575EA6E0-C664-494D-AD5D-D88BCCEBF480}" destId="{66D07B48-957B-468B-A35D-DDC6B9B71C44}" srcOrd="2" destOrd="0" presId="urn:microsoft.com/office/officeart/2018/2/layout/IconVerticalSolidList"/>
    <dgm:cxn modelId="{9B8F5931-A73B-41F4-9FA1-5019730F41A4}" type="presParOf" srcId="{575EA6E0-C664-494D-AD5D-D88BCCEBF480}" destId="{D02A7BD7-95B0-4F90-B04A-0034E07A7A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17994-AF32-459A-8F8E-0DCA5BB14C57}">
      <dsp:nvSpPr>
        <dsp:cNvPr id="0" name=""/>
        <dsp:cNvSpPr/>
      </dsp:nvSpPr>
      <dsp:spPr>
        <a:xfrm>
          <a:off x="0" y="12356"/>
          <a:ext cx="7614557" cy="804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Medium"/>
              <a:cs typeface="Poppins Medium"/>
            </a:rPr>
            <a:t>Modern parents juggle hectic schedules, domestic tasks, and parenting responsibilities, making constant toddler supervision challenging.</a:t>
          </a:r>
          <a:endParaRPr lang="en-US" sz="1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Poppins Medium"/>
            <a:cs typeface="Poppins Medium"/>
          </a:endParaRPr>
        </a:p>
      </dsp:txBody>
      <dsp:txXfrm>
        <a:off x="39295" y="51651"/>
        <a:ext cx="7535967" cy="726370"/>
      </dsp:txXfrm>
    </dsp:sp>
    <dsp:sp modelId="{FE03E8F5-9539-4FCB-9B71-4F00C08BF3D8}">
      <dsp:nvSpPr>
        <dsp:cNvPr id="0" name=""/>
        <dsp:cNvSpPr/>
      </dsp:nvSpPr>
      <dsp:spPr>
        <a:xfrm>
          <a:off x="0" y="941156"/>
          <a:ext cx="7614557" cy="8049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Medium"/>
              <a:cs typeface="Poppins Medium"/>
            </a:rPr>
            <a:t>Aim: Develop an intelligent remote child monitoring robot capable of detecting unauthorized presence and alerting parents.</a:t>
          </a:r>
          <a:endParaRPr lang="en-US" sz="14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Poppins Medium"/>
            <a:cs typeface="Poppins Medium"/>
          </a:endParaRPr>
        </a:p>
      </dsp:txBody>
      <dsp:txXfrm>
        <a:off x="39295" y="980451"/>
        <a:ext cx="7535967" cy="726370"/>
      </dsp:txXfrm>
    </dsp:sp>
    <dsp:sp modelId="{7050E5DD-CE19-46C3-8F97-4F571DDBAD30}">
      <dsp:nvSpPr>
        <dsp:cNvPr id="0" name=""/>
        <dsp:cNvSpPr/>
      </dsp:nvSpPr>
      <dsp:spPr>
        <a:xfrm>
          <a:off x="0" y="1869956"/>
          <a:ext cx="7614557" cy="8049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Medium"/>
              <a:cs typeface="Poppins Medium"/>
            </a:rPr>
            <a:t>Primary targeted beneficiaries include parents of toddlers aged 1-4, with potential applications in childcare centers, playgrounds, and nursery schools.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Poppins Medium"/>
            <a:cs typeface="Poppins Medium"/>
          </a:endParaRPr>
        </a:p>
      </dsp:txBody>
      <dsp:txXfrm>
        <a:off x="39295" y="1909251"/>
        <a:ext cx="7535967" cy="726370"/>
      </dsp:txXfrm>
    </dsp:sp>
    <dsp:sp modelId="{68989925-1AED-43C4-8EE0-3B981331A3F7}">
      <dsp:nvSpPr>
        <dsp:cNvPr id="0" name=""/>
        <dsp:cNvSpPr/>
      </dsp:nvSpPr>
      <dsp:spPr>
        <a:xfrm>
          <a:off x="0" y="2798755"/>
          <a:ext cx="7614557" cy="804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Medium"/>
              <a:cs typeface="Calibri"/>
            </a:rPr>
            <a:t>Key Technologies: Robotics, AI, ML, Image Processing, OpenCV</a:t>
          </a:r>
        </a:p>
      </dsp:txBody>
      <dsp:txXfrm>
        <a:off x="39295" y="2838050"/>
        <a:ext cx="7535967" cy="72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3A2DB-3DF3-4099-8936-00F89968E8BB}">
      <dsp:nvSpPr>
        <dsp:cNvPr id="0" name=""/>
        <dsp:cNvSpPr/>
      </dsp:nvSpPr>
      <dsp:spPr>
        <a:xfrm rot="16200000">
          <a:off x="-661448" y="667067"/>
          <a:ext cx="3305820" cy="197168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ppins Medium" panose="00000600000000000000" pitchFamily="2" charset="0"/>
              <a:cs typeface="Poppins Medium" panose="00000600000000000000" pitchFamily="2" charset="0"/>
            </a:rPr>
            <a:t>Following the toddler with obstacle avoidance-based navigation.</a:t>
          </a:r>
        </a:p>
      </dsp:txBody>
      <dsp:txXfrm rot="5400000">
        <a:off x="5619" y="661164"/>
        <a:ext cx="1971685" cy="1983492"/>
      </dsp:txXfrm>
    </dsp:sp>
    <dsp:sp modelId="{17F9F254-B99B-40FC-811A-7C7B388B95D9}">
      <dsp:nvSpPr>
        <dsp:cNvPr id="0" name=""/>
        <dsp:cNvSpPr/>
      </dsp:nvSpPr>
      <dsp:spPr>
        <a:xfrm rot="16200000">
          <a:off x="1458113" y="667067"/>
          <a:ext cx="3305820" cy="1971685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ppins Medium" panose="00000600000000000000" pitchFamily="2" charset="0"/>
              <a:cs typeface="Poppins Medium" panose="00000600000000000000" pitchFamily="2" charset="0"/>
            </a:rPr>
            <a:t>Monitoring the toddler constantly while identify threats &amp; environmental conditions.</a:t>
          </a:r>
        </a:p>
      </dsp:txBody>
      <dsp:txXfrm rot="5400000">
        <a:off x="2125180" y="661164"/>
        <a:ext cx="1971685" cy="1983492"/>
      </dsp:txXfrm>
    </dsp:sp>
    <dsp:sp modelId="{DC5DAF8D-F93B-42BC-9F02-2B2A3F1A4D7B}">
      <dsp:nvSpPr>
        <dsp:cNvPr id="0" name=""/>
        <dsp:cNvSpPr/>
      </dsp:nvSpPr>
      <dsp:spPr>
        <a:xfrm rot="16200000">
          <a:off x="3577674" y="667067"/>
          <a:ext cx="3305820" cy="1971685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ppins Medium" panose="00000600000000000000" pitchFamily="2" charset="0"/>
              <a:cs typeface="Poppins Medium" panose="00000600000000000000" pitchFamily="2" charset="0"/>
            </a:rPr>
            <a:t>Expelling animals away from the toddler that can be threatened to him.</a:t>
          </a:r>
        </a:p>
      </dsp:txBody>
      <dsp:txXfrm rot="5400000">
        <a:off x="4244741" y="661164"/>
        <a:ext cx="1971685" cy="1983492"/>
      </dsp:txXfrm>
    </dsp:sp>
    <dsp:sp modelId="{241CACF4-FDC0-4334-925F-3F8E94E6716B}">
      <dsp:nvSpPr>
        <dsp:cNvPr id="0" name=""/>
        <dsp:cNvSpPr/>
      </dsp:nvSpPr>
      <dsp:spPr>
        <a:xfrm rot="16200000">
          <a:off x="5697236" y="667067"/>
          <a:ext cx="3305820" cy="1971685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ppins Medium" panose="00000600000000000000" pitchFamily="2" charset="0"/>
              <a:cs typeface="Poppins Medium" panose="00000600000000000000" pitchFamily="2" charset="0"/>
            </a:rPr>
            <a:t>Automatically play lullabies  to soothe the toddler when he/she started to cry.</a:t>
          </a:r>
        </a:p>
      </dsp:txBody>
      <dsp:txXfrm rot="5400000">
        <a:off x="6364303" y="661164"/>
        <a:ext cx="1971685" cy="1983492"/>
      </dsp:txXfrm>
    </dsp:sp>
    <dsp:sp modelId="{B4E7DF9A-71FC-483A-AC72-14CE9F90C124}">
      <dsp:nvSpPr>
        <dsp:cNvPr id="0" name=""/>
        <dsp:cNvSpPr/>
      </dsp:nvSpPr>
      <dsp:spPr>
        <a:xfrm rot="16200000">
          <a:off x="7816798" y="667067"/>
          <a:ext cx="3305820" cy="1971685"/>
        </a:xfrm>
        <a:prstGeom prst="flowChartManualOperati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ppins Medium" panose="00000600000000000000" pitchFamily="2" charset="0"/>
              <a:cs typeface="Poppins Medium" panose="00000600000000000000" pitchFamily="2" charset="0"/>
            </a:rPr>
            <a:t>Send alerts to the parents after capturing dangerous behaviors of the toddler.</a:t>
          </a:r>
        </a:p>
      </dsp:txBody>
      <dsp:txXfrm rot="5400000">
        <a:off x="8483865" y="661164"/>
        <a:ext cx="1971685" cy="19834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CA680-B7F6-491D-9F71-17176E669874}">
      <dsp:nvSpPr>
        <dsp:cNvPr id="0" name=""/>
        <dsp:cNvSpPr/>
      </dsp:nvSpPr>
      <dsp:spPr>
        <a:xfrm>
          <a:off x="0" y="1447"/>
          <a:ext cx="8991600" cy="94492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Poppins Medium" panose="00000600000000000000" pitchFamily="2" charset="0"/>
              <a:cs typeface="Poppins Medium" panose="00000600000000000000" pitchFamily="2" charset="0"/>
            </a:rPr>
            <a:t>To effectively and safely navigate around a toddler.</a:t>
          </a:r>
          <a:endParaRPr lang="en-US" sz="2000" kern="1200"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46127" y="47574"/>
        <a:ext cx="8899346" cy="852669"/>
      </dsp:txXfrm>
    </dsp:sp>
    <dsp:sp modelId="{CED95137-F232-4296-9778-E8AA40A8BDDB}">
      <dsp:nvSpPr>
        <dsp:cNvPr id="0" name=""/>
        <dsp:cNvSpPr/>
      </dsp:nvSpPr>
      <dsp:spPr>
        <a:xfrm>
          <a:off x="0" y="960729"/>
          <a:ext cx="8991600" cy="944923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-2252848"/>
                <a:satOff val="-5806"/>
                <a:lumOff val="-3922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Poppins Medium" panose="00000600000000000000" pitchFamily="2" charset="0"/>
              <a:cs typeface="Poppins Medium" panose="00000600000000000000" pitchFamily="2" charset="0"/>
            </a:rPr>
            <a:t>To accurately tracking and following the toddler.</a:t>
          </a:r>
          <a:endParaRPr lang="en-US" sz="2000" kern="1200"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46127" y="1006856"/>
        <a:ext cx="8899346" cy="852669"/>
      </dsp:txXfrm>
    </dsp:sp>
    <dsp:sp modelId="{1AFAC455-7A28-4909-99D5-53D7FE0BB4B0}">
      <dsp:nvSpPr>
        <dsp:cNvPr id="0" name=""/>
        <dsp:cNvSpPr/>
      </dsp:nvSpPr>
      <dsp:spPr>
        <a:xfrm>
          <a:off x="0" y="1920010"/>
          <a:ext cx="8991600" cy="944923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-4505695"/>
                <a:satOff val="-11613"/>
                <a:lumOff val="-7843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Poppins Medium" panose="00000600000000000000" pitchFamily="2" charset="0"/>
              <a:cs typeface="Poppins Medium" panose="00000600000000000000" pitchFamily="2" charset="0"/>
            </a:rPr>
            <a:t>Incorporating the obstacle avoidance navigation.</a:t>
          </a:r>
          <a:endParaRPr lang="en-US" sz="2000" kern="1200"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46127" y="1966137"/>
        <a:ext cx="8899346" cy="852669"/>
      </dsp:txXfrm>
    </dsp:sp>
    <dsp:sp modelId="{094328F7-CB30-4F1E-B698-3F8E5BC55066}">
      <dsp:nvSpPr>
        <dsp:cNvPr id="0" name=""/>
        <dsp:cNvSpPr/>
      </dsp:nvSpPr>
      <dsp:spPr>
        <a:xfrm>
          <a:off x="0" y="2879291"/>
          <a:ext cx="8991600" cy="944923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-6758543"/>
                <a:satOff val="-17419"/>
                <a:lumOff val="-11765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Poppins Medium" panose="00000600000000000000" pitchFamily="2" charset="0"/>
              <a:cs typeface="Poppins Medium" panose="00000600000000000000" pitchFamily="2" charset="0"/>
            </a:rPr>
            <a:t>Robot must be able to clear the area intelligently, for instance if the child interacts with or destroys it.</a:t>
          </a:r>
          <a:endParaRPr lang="en-US" sz="2000" kern="1200"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46127" y="2925418"/>
        <a:ext cx="8899346" cy="852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71F14-D1C5-48FB-966B-EEC0254EC293}">
      <dsp:nvSpPr>
        <dsp:cNvPr id="0" name=""/>
        <dsp:cNvSpPr/>
      </dsp:nvSpPr>
      <dsp:spPr>
        <a:xfrm>
          <a:off x="0" y="692571"/>
          <a:ext cx="8636100" cy="1216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Poppins Medium" panose="00000600000000000000" pitchFamily="2" charset="0"/>
              <a:ea typeface="+mn-ea"/>
              <a:cs typeface="Poppins Medium" panose="00000600000000000000" pitchFamily="2" charset="0"/>
            </a:rPr>
            <a:t>Developing a system that can automatically generate music or soothing lullabies in response to the cries of a toddler.</a:t>
          </a:r>
          <a:endParaRPr lang="en-US" sz="2000" kern="1200">
            <a:latin typeface="Poppins Medium" panose="00000600000000000000" pitchFamily="2" charset="0"/>
            <a:ea typeface="+mn-ea"/>
            <a:cs typeface="Poppins Medium" panose="00000600000000000000" pitchFamily="2" charset="0"/>
          </a:endParaRPr>
        </a:p>
      </dsp:txBody>
      <dsp:txXfrm>
        <a:off x="59399" y="751970"/>
        <a:ext cx="8517302" cy="1098002"/>
      </dsp:txXfrm>
    </dsp:sp>
    <dsp:sp modelId="{65503BBA-B999-4EC5-97E4-F67C8B3EEFFD}">
      <dsp:nvSpPr>
        <dsp:cNvPr id="0" name=""/>
        <dsp:cNvSpPr/>
      </dsp:nvSpPr>
      <dsp:spPr>
        <a:xfrm>
          <a:off x="0" y="2096571"/>
          <a:ext cx="8636100" cy="12168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-6758543"/>
                <a:satOff val="-17419"/>
                <a:lumOff val="-11765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Poppins Medium" panose="00000600000000000000" pitchFamily="2" charset="0"/>
              <a:ea typeface="+mn-ea"/>
              <a:cs typeface="Poppins Medium" panose="00000600000000000000" pitchFamily="2" charset="0"/>
            </a:rPr>
            <a:t>Parents are able to create a playlist by adding toddler's favourite songs or lullabies via music application. (Such as Spotify).</a:t>
          </a:r>
          <a:endParaRPr lang="en-US" sz="2000" kern="1200">
            <a:latin typeface="Poppins Medium" panose="00000600000000000000" pitchFamily="2" charset="0"/>
            <a:ea typeface="+mn-ea"/>
            <a:cs typeface="Poppins Medium" panose="00000600000000000000" pitchFamily="2" charset="0"/>
          </a:endParaRPr>
        </a:p>
      </dsp:txBody>
      <dsp:txXfrm>
        <a:off x="59399" y="2155970"/>
        <a:ext cx="8517302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CBEEA-20DA-42B6-94F7-5A0CC3B8814A}">
      <dsp:nvSpPr>
        <dsp:cNvPr id="0" name=""/>
        <dsp:cNvSpPr/>
      </dsp:nvSpPr>
      <dsp:spPr>
        <a:xfrm>
          <a:off x="0" y="655"/>
          <a:ext cx="9557656" cy="131385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A34A5-1A79-4C72-B3AA-50E306BE5D5E}">
      <dsp:nvSpPr>
        <dsp:cNvPr id="0" name=""/>
        <dsp:cNvSpPr/>
      </dsp:nvSpPr>
      <dsp:spPr>
        <a:xfrm>
          <a:off x="370367" y="320885"/>
          <a:ext cx="673395" cy="6733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A15AF-A215-42CA-9388-F613BACAF5DE}">
      <dsp:nvSpPr>
        <dsp:cNvPr id="0" name=""/>
        <dsp:cNvSpPr/>
      </dsp:nvSpPr>
      <dsp:spPr>
        <a:xfrm>
          <a:off x="1414130" y="45405"/>
          <a:ext cx="8143525" cy="1224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78" tIns="129578" rIns="129578" bIns="12957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Poppins Medium" panose="00000600000000000000" pitchFamily="2" charset="0"/>
              <a:cs typeface="Poppins Medium" panose="00000600000000000000" pitchFamily="2" charset="0"/>
            </a:rPr>
            <a:t>To provide opportunities for busy parents to look after their children when they are away from home.</a:t>
          </a:r>
          <a:endParaRPr lang="en-US" sz="2300" kern="1200"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1414130" y="45405"/>
        <a:ext cx="8143525" cy="1224355"/>
      </dsp:txXfrm>
    </dsp:sp>
    <dsp:sp modelId="{BC1BC5A5-F4C3-4CD1-BD03-4A180A7E901B}">
      <dsp:nvSpPr>
        <dsp:cNvPr id="0" name=""/>
        <dsp:cNvSpPr/>
      </dsp:nvSpPr>
      <dsp:spPr>
        <a:xfrm>
          <a:off x="0" y="1620600"/>
          <a:ext cx="9557656" cy="122435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2D2D4-860B-42A2-828A-11B0E578E7EC}">
      <dsp:nvSpPr>
        <dsp:cNvPr id="0" name=""/>
        <dsp:cNvSpPr/>
      </dsp:nvSpPr>
      <dsp:spPr>
        <a:xfrm>
          <a:off x="370367" y="1896080"/>
          <a:ext cx="673395" cy="6733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B3374-4D0A-462F-AEC0-03B56B4D1D62}">
      <dsp:nvSpPr>
        <dsp:cNvPr id="0" name=""/>
        <dsp:cNvSpPr/>
      </dsp:nvSpPr>
      <dsp:spPr>
        <a:xfrm>
          <a:off x="1414130" y="1620600"/>
          <a:ext cx="8143525" cy="1224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78" tIns="129578" rIns="129578" bIns="12957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Poppins Medium" panose="00000600000000000000" pitchFamily="2" charset="0"/>
              <a:cs typeface="Poppins Medium" panose="00000600000000000000" pitchFamily="2" charset="0"/>
            </a:rPr>
            <a:t>To avoid disturbances when the baby sleeps and cries.</a:t>
          </a:r>
          <a:endParaRPr lang="en-US" sz="2300" kern="1200" dirty="0"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1414130" y="1620600"/>
        <a:ext cx="8143525" cy="1224355"/>
      </dsp:txXfrm>
    </dsp:sp>
    <dsp:sp modelId="{1FDB84CC-8478-495F-9087-83666955E82D}">
      <dsp:nvSpPr>
        <dsp:cNvPr id="0" name=""/>
        <dsp:cNvSpPr/>
      </dsp:nvSpPr>
      <dsp:spPr>
        <a:xfrm>
          <a:off x="0" y="3151045"/>
          <a:ext cx="9557656" cy="122435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D1DCC0-98BD-4DD3-A2DC-A7C4DB7874C2}">
      <dsp:nvSpPr>
        <dsp:cNvPr id="0" name=""/>
        <dsp:cNvSpPr/>
      </dsp:nvSpPr>
      <dsp:spPr>
        <a:xfrm>
          <a:off x="370367" y="3426525"/>
          <a:ext cx="673395" cy="6733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A7BD7-95B0-4F90-B04A-0034E07A7A32}">
      <dsp:nvSpPr>
        <dsp:cNvPr id="0" name=""/>
        <dsp:cNvSpPr/>
      </dsp:nvSpPr>
      <dsp:spPr>
        <a:xfrm>
          <a:off x="1414130" y="3151045"/>
          <a:ext cx="8143525" cy="1224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78" tIns="129578" rIns="129578" bIns="12957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Poppins Medium" panose="00000600000000000000" pitchFamily="2" charset="0"/>
              <a:cs typeface="Poppins Medium" panose="00000600000000000000" pitchFamily="2" charset="0"/>
            </a:rPr>
            <a:t>To give the opportunity to have a free mind for child as well as parents.</a:t>
          </a:r>
          <a:endParaRPr lang="en-US" sz="2300" kern="1200"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1414130" y="3151045"/>
        <a:ext cx="8143525" cy="1224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1156E-CC7E-4384-BC8C-A30F4F5D5AF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6C30F-1FC4-4D15-A65C-CAD146A93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7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BAAC2-C08A-45FB-915A-07E6D516B7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2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AA60-D767-491F-96C0-C673D7E5B5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5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8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3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6321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42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06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36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6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784370-EF3C-AD73-4862-5F03AC51B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346" y="2"/>
            <a:ext cx="2806700" cy="3991525"/>
          </a:xfrm>
          <a:custGeom>
            <a:avLst/>
            <a:gdLst>
              <a:gd name="connsiteX0" fmla="*/ 0 w 2806700"/>
              <a:gd name="connsiteY0" fmla="*/ 0 h 3991525"/>
              <a:gd name="connsiteX1" fmla="*/ 2806700 w 2806700"/>
              <a:gd name="connsiteY1" fmla="*/ 0 h 3991525"/>
              <a:gd name="connsiteX2" fmla="*/ 2806700 w 2806700"/>
              <a:gd name="connsiteY2" fmla="*/ 3991525 h 3991525"/>
              <a:gd name="connsiteX3" fmla="*/ 0 w 2806700"/>
              <a:gd name="connsiteY3" fmla="*/ 3991525 h 399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3991525">
                <a:moveTo>
                  <a:pt x="0" y="0"/>
                </a:moveTo>
                <a:lnTo>
                  <a:pt x="2806700" y="0"/>
                </a:lnTo>
                <a:lnTo>
                  <a:pt x="2806700" y="3991525"/>
                </a:lnTo>
                <a:lnTo>
                  <a:pt x="0" y="3991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385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784370-EF3C-AD73-4862-5F03AC51B1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346" y="2"/>
            <a:ext cx="2806700" cy="3991525"/>
          </a:xfrm>
          <a:custGeom>
            <a:avLst/>
            <a:gdLst>
              <a:gd name="connsiteX0" fmla="*/ 0 w 2806700"/>
              <a:gd name="connsiteY0" fmla="*/ 0 h 3991525"/>
              <a:gd name="connsiteX1" fmla="*/ 2806700 w 2806700"/>
              <a:gd name="connsiteY1" fmla="*/ 0 h 3991525"/>
              <a:gd name="connsiteX2" fmla="*/ 2806700 w 2806700"/>
              <a:gd name="connsiteY2" fmla="*/ 3991525 h 3991525"/>
              <a:gd name="connsiteX3" fmla="*/ 0 w 2806700"/>
              <a:gd name="connsiteY3" fmla="*/ 3991525 h 399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3991525">
                <a:moveTo>
                  <a:pt x="0" y="0"/>
                </a:moveTo>
                <a:lnTo>
                  <a:pt x="2806700" y="0"/>
                </a:lnTo>
                <a:lnTo>
                  <a:pt x="2806700" y="3991525"/>
                </a:lnTo>
                <a:lnTo>
                  <a:pt x="0" y="3991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791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1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3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9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4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2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42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  <p:sldLayoutId id="2147484301" r:id="rId18"/>
    <p:sldLayoutId id="2147483882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4813AF-F711-C98C-A2D2-86FB5FDFB2C6}"/>
              </a:ext>
            </a:extLst>
          </p:cNvPr>
          <p:cNvSpPr txBox="1"/>
          <p:nvPr/>
        </p:nvSpPr>
        <p:spPr>
          <a:xfrm>
            <a:off x="738854" y="1145431"/>
            <a:ext cx="5223932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rPr>
              <a:t>An Intelligent Robot For Monitoring And Protecting Toddlers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>
              <a:latin typeface="Poppins Medium" panose="00000600000000000000" pitchFamily="2" charset="0"/>
              <a:ea typeface="+mj-ea"/>
              <a:cs typeface="Poppins Medium" panose="00000600000000000000" pitchFamily="2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>
                <a:latin typeface="Poppins Medium" panose="00000600000000000000" pitchFamily="2" charset="0"/>
                <a:ea typeface="+mj-ea"/>
                <a:cs typeface="Poppins Medium" panose="00000600000000000000" pitchFamily="2" charset="0"/>
              </a:rPr>
              <a:t>PROJECT ID -2023-326</a:t>
            </a:r>
            <a:endParaRPr lang="en-US" sz="4400"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A child standing next to a robot&#10;&#10;Description automatically generated">
            <a:extLst>
              <a:ext uri="{FF2B5EF4-FFF2-40B4-BE49-F238E27FC236}">
                <a16:creationId xmlns:a16="http://schemas.microsoft.com/office/drawing/2014/main" id="{9FFF1ED4-EF5F-FE30-4318-EAB188191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8" r="2" b="4672"/>
          <a:stretch/>
        </p:blipFill>
        <p:spPr>
          <a:xfrm>
            <a:off x="6229216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515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711845" y="4836857"/>
            <a:ext cx="6955731" cy="1252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BSc (Hons) in Information Technology </a:t>
            </a:r>
          </a:p>
          <a:p>
            <a:pPr algn="ctr">
              <a:lnSpc>
                <a:spcPct val="150000"/>
              </a:lnSpc>
            </a:pP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Specializing in Computer Systems &amp; Network Engineering</a:t>
            </a:r>
          </a:p>
          <a:p>
            <a:pPr algn="ctr">
              <a:lnSpc>
                <a:spcPct val="150000"/>
              </a:lnSpc>
            </a:pP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711844" y="479248"/>
            <a:ext cx="6247099" cy="1541895"/>
            <a:chOff x="50354" y="-745164"/>
            <a:chExt cx="3458098" cy="1443664"/>
          </a:xfrm>
        </p:grpSpPr>
        <p:sp>
          <p:nvSpPr>
            <p:cNvPr id="12" name="Freeform 12"/>
            <p:cNvSpPr/>
            <p:nvPr/>
          </p:nvSpPr>
          <p:spPr>
            <a:xfrm>
              <a:off x="50354" y="-745164"/>
              <a:ext cx="3458098" cy="698500"/>
            </a:xfrm>
            <a:custGeom>
              <a:avLst/>
              <a:gdLst/>
              <a:ahLst/>
              <a:cxnLst/>
              <a:rect l="l" t="t" r="r" b="b"/>
              <a:pathLst>
                <a:path w="3458098" h="698500">
                  <a:moveTo>
                    <a:pt x="3455872" y="355440"/>
                  </a:moveTo>
                  <a:lnTo>
                    <a:pt x="3259875" y="692309"/>
                  </a:lnTo>
                  <a:cubicBezTo>
                    <a:pt x="3257645" y="696142"/>
                    <a:pt x="3253546" y="698500"/>
                    <a:pt x="3249111" y="698500"/>
                  </a:cubicBezTo>
                  <a:lnTo>
                    <a:pt x="208987" y="698500"/>
                  </a:lnTo>
                  <a:cubicBezTo>
                    <a:pt x="204553" y="698500"/>
                    <a:pt x="200453" y="696142"/>
                    <a:pt x="198223" y="692309"/>
                  </a:cubicBezTo>
                  <a:lnTo>
                    <a:pt x="2227" y="355440"/>
                  </a:lnTo>
                  <a:cubicBezTo>
                    <a:pt x="0" y="351614"/>
                    <a:pt x="0" y="346886"/>
                    <a:pt x="2227" y="343060"/>
                  </a:cubicBezTo>
                  <a:lnTo>
                    <a:pt x="198223" y="6190"/>
                  </a:lnTo>
                  <a:cubicBezTo>
                    <a:pt x="200453" y="2358"/>
                    <a:pt x="204553" y="0"/>
                    <a:pt x="208987" y="0"/>
                  </a:cubicBezTo>
                  <a:lnTo>
                    <a:pt x="3249111" y="0"/>
                  </a:lnTo>
                  <a:cubicBezTo>
                    <a:pt x="3253546" y="0"/>
                    <a:pt x="3257645" y="2358"/>
                    <a:pt x="3259875" y="6190"/>
                  </a:cubicBezTo>
                  <a:lnTo>
                    <a:pt x="3455872" y="343060"/>
                  </a:lnTo>
                  <a:cubicBezTo>
                    <a:pt x="3458098" y="346886"/>
                    <a:pt x="3458098" y="351614"/>
                    <a:pt x="3455872" y="355440"/>
                  </a:cubicBez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96710" y="600157"/>
            <a:ext cx="6478040" cy="449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4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IT20185466 | R.S </a:t>
            </a:r>
            <a:r>
              <a:rPr lang="en-US" sz="2600" err="1">
                <a:solidFill>
                  <a:srgbClr val="FFFFFF"/>
                </a:solidFill>
                <a:latin typeface="Poppins Bold"/>
              </a:rPr>
              <a:t>Thuduhena</a:t>
            </a:r>
            <a:r>
              <a:rPr lang="en-US" sz="2600">
                <a:solidFill>
                  <a:srgbClr val="FFFFFF"/>
                </a:solidFill>
                <a:latin typeface="Poppins Bold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7E699-75EA-3B11-30AA-A7600219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0" r="13910"/>
          <a:stretch/>
        </p:blipFill>
        <p:spPr>
          <a:xfrm>
            <a:off x="4612325" y="1578292"/>
            <a:ext cx="2967350" cy="3082672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2EF1-4F1B-7C00-6851-91B7B5359F85}"/>
              </a:ext>
            </a:extLst>
          </p:cNvPr>
          <p:cNvSpPr txBox="1"/>
          <p:nvPr/>
        </p:nvSpPr>
        <p:spPr>
          <a:xfrm>
            <a:off x="348343" y="5791326"/>
            <a:ext cx="11495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Poppins Medium" panose="00000600000000000000" pitchFamily="2" charset="0"/>
                <a:cs typeface="Poppins Medium" panose="00000600000000000000" pitchFamily="2" charset="0"/>
              </a:rPr>
              <a:t>- Toddler Following and Obstacle Avoidance Robust Navigation System - 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3502655" y="161041"/>
            <a:ext cx="5364070" cy="89795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4434926" y="380856"/>
            <a:ext cx="3352800" cy="49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4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Introduction</a:t>
            </a: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F94A6085-7C7A-318B-E0FA-3180B57268A9}"/>
              </a:ext>
            </a:extLst>
          </p:cNvPr>
          <p:cNvSpPr/>
          <p:nvPr/>
        </p:nvSpPr>
        <p:spPr>
          <a:xfrm rot="10800000">
            <a:off x="5038423" y="4824709"/>
            <a:ext cx="2145807" cy="1016000"/>
          </a:xfrm>
          <a:prstGeom prst="curvedDownArrow">
            <a:avLst>
              <a:gd name="adj1" fmla="val 39674"/>
              <a:gd name="adj2" fmla="val 932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CB8A2FB0-B5B1-603B-D8C1-D4D46D45AE22}"/>
              </a:ext>
            </a:extLst>
          </p:cNvPr>
          <p:cNvSpPr/>
          <p:nvPr/>
        </p:nvSpPr>
        <p:spPr>
          <a:xfrm rot="16200000">
            <a:off x="3281228" y="3488566"/>
            <a:ext cx="1742630" cy="969281"/>
          </a:xfrm>
          <a:prstGeom prst="curvedDownArrow">
            <a:avLst>
              <a:gd name="adj1" fmla="val 39674"/>
              <a:gd name="adj2" fmla="val 932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169D9EEC-6C70-3D69-C1FA-811787FDF959}"/>
              </a:ext>
            </a:extLst>
          </p:cNvPr>
          <p:cNvSpPr/>
          <p:nvPr/>
        </p:nvSpPr>
        <p:spPr>
          <a:xfrm rot="5400000">
            <a:off x="7159820" y="3670336"/>
            <a:ext cx="2114261" cy="1078604"/>
          </a:xfrm>
          <a:prstGeom prst="curvedDownArrow">
            <a:avLst>
              <a:gd name="adj1" fmla="val 39674"/>
              <a:gd name="adj2" fmla="val 932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1064409D-C835-6376-F0E9-0824B77D235A}"/>
              </a:ext>
            </a:extLst>
          </p:cNvPr>
          <p:cNvSpPr/>
          <p:nvPr/>
        </p:nvSpPr>
        <p:spPr>
          <a:xfrm>
            <a:off x="5187986" y="2354964"/>
            <a:ext cx="2145807" cy="1016000"/>
          </a:xfrm>
          <a:prstGeom prst="curvedDownArrow">
            <a:avLst>
              <a:gd name="adj1" fmla="val 39674"/>
              <a:gd name="adj2" fmla="val 932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E203C-5048-A74B-346B-C5D3327C48FE}"/>
              </a:ext>
            </a:extLst>
          </p:cNvPr>
          <p:cNvSpPr txBox="1"/>
          <p:nvPr/>
        </p:nvSpPr>
        <p:spPr>
          <a:xfrm>
            <a:off x="3657857" y="1401775"/>
            <a:ext cx="4882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Why toddler protecting robot needs  navigation system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2A652-2F83-38C0-3A04-E6F58976CCB3}"/>
              </a:ext>
            </a:extLst>
          </p:cNvPr>
          <p:cNvSpPr txBox="1"/>
          <p:nvPr/>
        </p:nvSpPr>
        <p:spPr>
          <a:xfrm>
            <a:off x="8669540" y="3524177"/>
            <a:ext cx="304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How robot follow the toddler 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D00CE-D297-5256-6933-D9B79F7F3E10}"/>
              </a:ext>
            </a:extLst>
          </p:cNvPr>
          <p:cNvSpPr txBox="1"/>
          <p:nvPr/>
        </p:nvSpPr>
        <p:spPr>
          <a:xfrm>
            <a:off x="3995526" y="5968122"/>
            <a:ext cx="4882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how robot identify the obstacles 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3BD1BD-3408-37F6-C41C-32F6613722F2}"/>
              </a:ext>
            </a:extLst>
          </p:cNvPr>
          <p:cNvSpPr txBox="1"/>
          <p:nvPr/>
        </p:nvSpPr>
        <p:spPr>
          <a:xfrm>
            <a:off x="540725" y="3535064"/>
            <a:ext cx="3040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How this robot help to parents and</a:t>
            </a:r>
          </a:p>
          <a:p>
            <a:pPr algn="ctr"/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 childcare givers ?</a:t>
            </a:r>
          </a:p>
        </p:txBody>
      </p:sp>
    </p:spTree>
    <p:extLst>
      <p:ext uri="{BB962C8B-B14F-4D97-AF65-F5344CB8AC3E}">
        <p14:creationId xmlns:p14="http://schemas.microsoft.com/office/powerpoint/2010/main" val="1948404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728663" y="2252849"/>
            <a:ext cx="371475" cy="39290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graphicFrame>
        <p:nvGraphicFramePr>
          <p:cNvPr id="29" name="TextBox 15">
            <a:extLst>
              <a:ext uri="{FF2B5EF4-FFF2-40B4-BE49-F238E27FC236}">
                <a16:creationId xmlns:a16="http://schemas.microsoft.com/office/drawing/2014/main" id="{FBC269C7-8950-BBAD-BAD1-6FB56B403AB6}"/>
              </a:ext>
            </a:extLst>
          </p:cNvPr>
          <p:cNvGraphicFramePr/>
          <p:nvPr/>
        </p:nvGraphicFramePr>
        <p:xfrm>
          <a:off x="1216025" y="2252849"/>
          <a:ext cx="8991600" cy="382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11">
            <a:extLst>
              <a:ext uri="{FF2B5EF4-FFF2-40B4-BE49-F238E27FC236}">
                <a16:creationId xmlns:a16="http://schemas.microsoft.com/office/drawing/2014/main" id="{2CACC396-0FAD-6158-ED68-C5308FFA5AC3}"/>
              </a:ext>
            </a:extLst>
          </p:cNvPr>
          <p:cNvGrpSpPr/>
          <p:nvPr/>
        </p:nvGrpSpPr>
        <p:grpSpPr>
          <a:xfrm>
            <a:off x="3314699" y="600135"/>
            <a:ext cx="5924181" cy="1849167"/>
            <a:chOff x="50354" y="-745164"/>
            <a:chExt cx="3458098" cy="1443664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667CC09-A081-EFEF-32D8-1789BE8D2378}"/>
                </a:ext>
              </a:extLst>
            </p:cNvPr>
            <p:cNvSpPr/>
            <p:nvPr/>
          </p:nvSpPr>
          <p:spPr>
            <a:xfrm>
              <a:off x="50354" y="-745164"/>
              <a:ext cx="3458098" cy="698500"/>
            </a:xfrm>
            <a:custGeom>
              <a:avLst/>
              <a:gdLst/>
              <a:ahLst/>
              <a:cxnLst/>
              <a:rect l="l" t="t" r="r" b="b"/>
              <a:pathLst>
                <a:path w="3458098" h="698500">
                  <a:moveTo>
                    <a:pt x="3455872" y="355440"/>
                  </a:moveTo>
                  <a:lnTo>
                    <a:pt x="3259875" y="692309"/>
                  </a:lnTo>
                  <a:cubicBezTo>
                    <a:pt x="3257645" y="696142"/>
                    <a:pt x="3253546" y="698500"/>
                    <a:pt x="3249111" y="698500"/>
                  </a:cubicBezTo>
                  <a:lnTo>
                    <a:pt x="208987" y="698500"/>
                  </a:lnTo>
                  <a:cubicBezTo>
                    <a:pt x="204553" y="698500"/>
                    <a:pt x="200453" y="696142"/>
                    <a:pt x="198223" y="692309"/>
                  </a:cubicBezTo>
                  <a:lnTo>
                    <a:pt x="2227" y="355440"/>
                  </a:lnTo>
                  <a:cubicBezTo>
                    <a:pt x="0" y="351614"/>
                    <a:pt x="0" y="346886"/>
                    <a:pt x="2227" y="343060"/>
                  </a:cubicBezTo>
                  <a:lnTo>
                    <a:pt x="198223" y="6190"/>
                  </a:lnTo>
                  <a:cubicBezTo>
                    <a:pt x="200453" y="2358"/>
                    <a:pt x="204553" y="0"/>
                    <a:pt x="208987" y="0"/>
                  </a:cubicBezTo>
                  <a:lnTo>
                    <a:pt x="3249111" y="0"/>
                  </a:lnTo>
                  <a:cubicBezTo>
                    <a:pt x="3253546" y="0"/>
                    <a:pt x="3257645" y="2358"/>
                    <a:pt x="3259875" y="6190"/>
                  </a:cubicBezTo>
                  <a:lnTo>
                    <a:pt x="3455872" y="343060"/>
                  </a:lnTo>
                  <a:cubicBezTo>
                    <a:pt x="3458098" y="346886"/>
                    <a:pt x="3458098" y="351614"/>
                    <a:pt x="3455872" y="355440"/>
                  </a:cubicBez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2F843BBE-58BB-67AB-6BDC-05770EE5867B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AB6E679-5316-EB41-E3D0-800A9BEB592C}"/>
              </a:ext>
            </a:extLst>
          </p:cNvPr>
          <p:cNvSpPr txBox="1"/>
          <p:nvPr/>
        </p:nvSpPr>
        <p:spPr>
          <a:xfrm>
            <a:off x="3786909" y="746119"/>
            <a:ext cx="4618182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Objectives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C252AC4-B8A8-3583-95F5-709BEABD6D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0175" y="456254"/>
            <a:ext cx="4885190" cy="88602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27236" y="594248"/>
            <a:ext cx="4537528" cy="61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 b="1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Methodology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E6E09D1-994E-707B-8063-285EE8F2F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3040" y="1532034"/>
            <a:ext cx="9452610" cy="48697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>
            <a:extLst>
              <a:ext uri="{FF2B5EF4-FFF2-40B4-BE49-F238E27FC236}">
                <a16:creationId xmlns:a16="http://schemas.microsoft.com/office/drawing/2014/main" id="{577B80E8-F741-3138-2424-6065146A86ED}"/>
              </a:ext>
            </a:extLst>
          </p:cNvPr>
          <p:cNvSpPr/>
          <p:nvPr/>
        </p:nvSpPr>
        <p:spPr>
          <a:xfrm>
            <a:off x="2618132" y="215720"/>
            <a:ext cx="6955732" cy="93535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4C523-6BB0-3187-AA3F-67FDBC367391}"/>
              </a:ext>
            </a:extLst>
          </p:cNvPr>
          <p:cNvSpPr txBox="1"/>
          <p:nvPr/>
        </p:nvSpPr>
        <p:spPr>
          <a:xfrm>
            <a:off x="3243878" y="277857"/>
            <a:ext cx="5900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400">
                <a:solidFill>
                  <a:prstClr val="white"/>
                </a:solidFill>
                <a:latin typeface="Poppins ExtraBold" panose="00000900000000000000" pitchFamily="2" charset="0"/>
                <a:ea typeface="Inter SemiBold" panose="02000503000000020004" pitchFamily="2" charset="0"/>
                <a:cs typeface="Poppins ExtraBold" panose="00000900000000000000" pitchFamily="2" charset="0"/>
              </a:rPr>
              <a:t>Testing and Results</a:t>
            </a:r>
          </a:p>
        </p:txBody>
      </p:sp>
      <p:pic>
        <p:nvPicPr>
          <p:cNvPr id="6" name="Picture 5" descr="A screen shot of a baby doll&#10;&#10;Description automatically generated">
            <a:extLst>
              <a:ext uri="{FF2B5EF4-FFF2-40B4-BE49-F238E27FC236}">
                <a16:creationId xmlns:a16="http://schemas.microsoft.com/office/drawing/2014/main" id="{7654AFFE-1564-01C9-CA25-5B974AEC5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74" y="2350954"/>
            <a:ext cx="4487773" cy="3638366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AB240E-2F66-0BE7-48FE-979552FD5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2331689"/>
            <a:ext cx="4487773" cy="37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707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728663" y="2252849"/>
            <a:ext cx="371475" cy="39290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D28892E-D458-7B60-13E1-5F9AD93763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1903" y="273342"/>
            <a:ext cx="5464061" cy="88730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4842" y="415630"/>
            <a:ext cx="4618182" cy="61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References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F1F020-472A-BB43-7E20-7F2EA7A145C9}"/>
              </a:ext>
            </a:extLst>
          </p:cNvPr>
          <p:cNvSpPr txBox="1"/>
          <p:nvPr/>
        </p:nvSpPr>
        <p:spPr>
          <a:xfrm>
            <a:off x="512618" y="1496291"/>
            <a:ext cx="11416146" cy="599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Times New Roman" panose="02020603050405020304" pitchFamily="18" charset="0"/>
              </a:rPr>
              <a:t>Patrick Benavidez and Mo Jamshidi, “Mobile robot navigation and target tracking system,” 2011. Accessed: Aug. 01, 2023. [Online]. Available: https://ieeexplore.ieee.org/document/5966614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baseline="0">
                <a:latin typeface="Times New Roman" panose="02020603050405020304" pitchFamily="18" charset="0"/>
              </a:rPr>
              <a:t>G. Kahn, P. Abbeel, and S. Levine, “BADGR: An Autonomous Self-Supervised Learning-Based Navigation System,” </a:t>
            </a:r>
            <a:r>
              <a:rPr lang="en-US" sz="1800" b="0" i="1" u="none" strike="noStrike" baseline="0">
                <a:latin typeface="Times New Roman" panose="02020603050405020304" pitchFamily="18" charset="0"/>
              </a:rPr>
              <a:t>IEEE Robot Autom Lett</a:t>
            </a:r>
            <a:r>
              <a:rPr lang="en-US" sz="1800" b="0" i="0" u="none" strike="noStrike" baseline="0">
                <a:latin typeface="Times New Roman" panose="02020603050405020304" pitchFamily="18" charset="0"/>
              </a:rPr>
              <a:t>, vol. 6, no. 2, pp. 1312–1319, Apr. 2021, doi: 10.1109/LRA.2021.3057023.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>
              <a:latin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S.Arthika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S.Chidammabara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Eswari,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R.Prathipa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D.Devasena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“Bore well Child Fall Safeguarding Robot” (ICCSP 2018) published in the year 2018(IEEE). 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Chunyan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Ji,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Thosini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Bamunu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Mudiyanselage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Yutong Gao and Yi Pan. “A review of infant cry analysis and classification” published in the year</a:t>
            </a:r>
            <a:r>
              <a:rPr lang="en-US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2021(Springer).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Pruthvi Raj Myakala,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Rajasree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Nalumacha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Shivam Sharma and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V.K.Mittal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“An Intelligent System for Infant Cry Detection and Information in Real Time”(ACIIW 2017) published in the year 2017(IEEE).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M.Benisha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Thandaiah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Prabu R,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Gowri.M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Vishali.K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Divya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Priyadharshini.R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M.Anisha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Ponmozhi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Chezhiyam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C.Jim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Elliot. “Design of wearable device</a:t>
            </a:r>
            <a:r>
              <a:rPr lang="en-US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child safety” (ICICV 2021) published in the year 2021(IEEE).</a:t>
            </a:r>
          </a:p>
          <a:p>
            <a:pPr marL="342900" marR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342900" marR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b="0" i="0" u="none" strike="noStrike" baseline="0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7937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618134" y="4842240"/>
            <a:ext cx="6955731" cy="1252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67">
                <a:latin typeface="Poppins"/>
              </a:rPr>
              <a:t>BSc (Hons) in Information Technology </a:t>
            </a:r>
          </a:p>
          <a:p>
            <a:pPr algn="ctr">
              <a:lnSpc>
                <a:spcPct val="150000"/>
              </a:lnSpc>
            </a:pPr>
            <a:r>
              <a:rPr lang="en-GB" sz="1867">
                <a:latin typeface="Poppins"/>
              </a:rPr>
              <a:t>Specializing in Computer Systems &amp; Network Engineering</a:t>
            </a:r>
          </a:p>
          <a:p>
            <a:pPr algn="ctr">
              <a:lnSpc>
                <a:spcPct val="150000"/>
              </a:lnSpc>
            </a:pPr>
            <a:endParaRPr lang="en-GB" sz="1867">
              <a:latin typeface="Poppi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535509" y="455589"/>
            <a:ext cx="6955732" cy="72723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3085978" y="583606"/>
            <a:ext cx="6478040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4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IT20280956 | </a:t>
            </a:r>
            <a:r>
              <a:rPr lang="en-US" sz="2600" err="1">
                <a:solidFill>
                  <a:srgbClr val="FFFFFF"/>
                </a:solidFill>
                <a:latin typeface="Poppins Bold"/>
              </a:rPr>
              <a:t>Weerarathne</a:t>
            </a:r>
            <a:r>
              <a:rPr lang="en-US" sz="2600">
                <a:solidFill>
                  <a:srgbClr val="FFFFFF"/>
                </a:solidFill>
                <a:latin typeface="Poppins Bold"/>
              </a:rPr>
              <a:t> R.M.S.S.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FA35E-BA74-5426-9E03-CB8990F4C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" b="8128"/>
          <a:stretch/>
        </p:blipFill>
        <p:spPr>
          <a:xfrm>
            <a:off x="4451460" y="1394858"/>
            <a:ext cx="3289078" cy="3323912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4C734A-AE20-AD84-E7D3-0D40A2268FE2}"/>
              </a:ext>
            </a:extLst>
          </p:cNvPr>
          <p:cNvSpPr txBox="1"/>
          <p:nvPr/>
        </p:nvSpPr>
        <p:spPr>
          <a:xfrm>
            <a:off x="2380283" y="5786858"/>
            <a:ext cx="743143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630">
              <a:defRPr/>
            </a:pPr>
            <a:r>
              <a:rPr lang="en-US" sz="2200">
                <a:latin typeface="Poppins Medium" panose="00000600000000000000" pitchFamily="2" charset="0"/>
                <a:cs typeface="Poppins Medium" panose="00000600000000000000" pitchFamily="2" charset="0"/>
              </a:rPr>
              <a:t>-Toddler Monitoring &amp; Animal Detection System -</a:t>
            </a:r>
          </a:p>
          <a:p>
            <a:pPr algn="ctr" defTabSz="609630">
              <a:defRPr/>
            </a:pPr>
            <a:endParaRPr lang="en-US" sz="12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6227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3502655" y="161041"/>
            <a:ext cx="5364070" cy="89795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4434926" y="380856"/>
            <a:ext cx="3352800" cy="49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4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E203C-5048-A74B-346B-C5D3327C48FE}"/>
              </a:ext>
            </a:extLst>
          </p:cNvPr>
          <p:cNvSpPr txBox="1"/>
          <p:nvPr/>
        </p:nvSpPr>
        <p:spPr>
          <a:xfrm>
            <a:off x="1759639" y="2020999"/>
            <a:ext cx="4882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Why toddler protecting robot needs animal detection and expulsion system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2A652-2F83-38C0-3A04-E6F58976CCB3}"/>
              </a:ext>
            </a:extLst>
          </p:cNvPr>
          <p:cNvSpPr txBox="1"/>
          <p:nvPr/>
        </p:nvSpPr>
        <p:spPr>
          <a:xfrm>
            <a:off x="3242134" y="3290779"/>
            <a:ext cx="304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How will robot detect animals?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D00CE-D297-5256-6933-D9B79F7F3E10}"/>
              </a:ext>
            </a:extLst>
          </p:cNvPr>
          <p:cNvSpPr txBox="1"/>
          <p:nvPr/>
        </p:nvSpPr>
        <p:spPr>
          <a:xfrm>
            <a:off x="7053732" y="5840302"/>
            <a:ext cx="4882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How will robot expel animals?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3BD1BD-3408-37F6-C41C-32F6613722F2}"/>
              </a:ext>
            </a:extLst>
          </p:cNvPr>
          <p:cNvSpPr txBox="1"/>
          <p:nvPr/>
        </p:nvSpPr>
        <p:spPr>
          <a:xfrm>
            <a:off x="4916608" y="4329169"/>
            <a:ext cx="3040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How this robot help to parents and childcare givers ?</a:t>
            </a:r>
          </a:p>
        </p:txBody>
      </p:sp>
    </p:spTree>
    <p:extLst>
      <p:ext uri="{BB962C8B-B14F-4D97-AF65-F5344CB8AC3E}">
        <p14:creationId xmlns:p14="http://schemas.microsoft.com/office/powerpoint/2010/main" val="141124469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728663" y="2252849"/>
            <a:ext cx="371475" cy="39290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2CACC396-0FAD-6158-ED68-C5308FFA5AC3}"/>
              </a:ext>
            </a:extLst>
          </p:cNvPr>
          <p:cNvGrpSpPr/>
          <p:nvPr/>
        </p:nvGrpSpPr>
        <p:grpSpPr>
          <a:xfrm>
            <a:off x="3314699" y="600135"/>
            <a:ext cx="5924181" cy="1849167"/>
            <a:chOff x="50354" y="-745164"/>
            <a:chExt cx="3458098" cy="1443664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667CC09-A081-EFEF-32D8-1789BE8D2378}"/>
                </a:ext>
              </a:extLst>
            </p:cNvPr>
            <p:cNvSpPr/>
            <p:nvPr/>
          </p:nvSpPr>
          <p:spPr>
            <a:xfrm>
              <a:off x="50354" y="-745164"/>
              <a:ext cx="3458098" cy="698500"/>
            </a:xfrm>
            <a:custGeom>
              <a:avLst/>
              <a:gdLst/>
              <a:ahLst/>
              <a:cxnLst/>
              <a:rect l="l" t="t" r="r" b="b"/>
              <a:pathLst>
                <a:path w="3458098" h="698500">
                  <a:moveTo>
                    <a:pt x="3455872" y="355440"/>
                  </a:moveTo>
                  <a:lnTo>
                    <a:pt x="3259875" y="692309"/>
                  </a:lnTo>
                  <a:cubicBezTo>
                    <a:pt x="3257645" y="696142"/>
                    <a:pt x="3253546" y="698500"/>
                    <a:pt x="3249111" y="698500"/>
                  </a:cubicBezTo>
                  <a:lnTo>
                    <a:pt x="208987" y="698500"/>
                  </a:lnTo>
                  <a:cubicBezTo>
                    <a:pt x="204553" y="698500"/>
                    <a:pt x="200453" y="696142"/>
                    <a:pt x="198223" y="692309"/>
                  </a:cubicBezTo>
                  <a:lnTo>
                    <a:pt x="2227" y="355440"/>
                  </a:lnTo>
                  <a:cubicBezTo>
                    <a:pt x="0" y="351614"/>
                    <a:pt x="0" y="346886"/>
                    <a:pt x="2227" y="343060"/>
                  </a:cubicBezTo>
                  <a:lnTo>
                    <a:pt x="198223" y="6190"/>
                  </a:lnTo>
                  <a:cubicBezTo>
                    <a:pt x="200453" y="2358"/>
                    <a:pt x="204553" y="0"/>
                    <a:pt x="208987" y="0"/>
                  </a:cubicBezTo>
                  <a:lnTo>
                    <a:pt x="3249111" y="0"/>
                  </a:lnTo>
                  <a:cubicBezTo>
                    <a:pt x="3253546" y="0"/>
                    <a:pt x="3257645" y="2358"/>
                    <a:pt x="3259875" y="6190"/>
                  </a:cubicBezTo>
                  <a:lnTo>
                    <a:pt x="3455872" y="343060"/>
                  </a:lnTo>
                  <a:cubicBezTo>
                    <a:pt x="3458098" y="346886"/>
                    <a:pt x="3458098" y="351614"/>
                    <a:pt x="3455872" y="355440"/>
                  </a:cubicBez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2F843BBE-58BB-67AB-6BDC-05770EE5867B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AB6E679-5316-EB41-E3D0-800A9BEB592C}"/>
              </a:ext>
            </a:extLst>
          </p:cNvPr>
          <p:cNvSpPr txBox="1"/>
          <p:nvPr/>
        </p:nvSpPr>
        <p:spPr>
          <a:xfrm>
            <a:off x="3786909" y="746119"/>
            <a:ext cx="4618182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Objectives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065666A-6713-8D5C-8AC5-665EC2279F8F}"/>
              </a:ext>
            </a:extLst>
          </p:cNvPr>
          <p:cNvSpPr txBox="1"/>
          <p:nvPr/>
        </p:nvSpPr>
        <p:spPr>
          <a:xfrm>
            <a:off x="1379284" y="2053669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/>
              <a:t>To real-time detect any unpermitted presence.</a:t>
            </a:r>
          </a:p>
          <a:p>
            <a:pPr>
              <a:lnSpc>
                <a:spcPct val="90000"/>
              </a:lnSpc>
            </a:pPr>
            <a:endParaRPr lang="en-US" sz="19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/>
              <a:t>To identify potential threats to the child's safety.</a:t>
            </a:r>
          </a:p>
          <a:p>
            <a:pPr>
              <a:lnSpc>
                <a:spcPct val="90000"/>
              </a:lnSpc>
            </a:pPr>
            <a:endParaRPr lang="en-US" sz="19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/>
              <a:t>To expel animals that can be threatened to toddler without harm for both animal and toddler.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3" name="Picture 2" descr="A hand holding a dart board&#10;&#10;Description automatically generated">
            <a:extLst>
              <a:ext uri="{FF2B5EF4-FFF2-40B4-BE49-F238E27FC236}">
                <a16:creationId xmlns:a16="http://schemas.microsoft.com/office/drawing/2014/main" id="{3FCB2AA7-B8E4-B9D9-9BC7-833145F62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970" y="2986480"/>
            <a:ext cx="3842866" cy="23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4725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C252AC4-B8A8-3583-95F5-709BEABD6D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0175" y="456254"/>
            <a:ext cx="4885190" cy="88602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27236" y="594248"/>
            <a:ext cx="4537528" cy="61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 b="1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Methodology</a:t>
            </a:r>
          </a:p>
        </p:txBody>
      </p:sp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B8F0D56-5DEA-8584-93BE-DB16569C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1743075"/>
            <a:ext cx="45815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086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DBB8-0731-40C4-B204-F5881672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419" y="514283"/>
            <a:ext cx="10213701" cy="1217645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Research  Project Supervisors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C89B7-A449-40A7-A3C6-478BA23B2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3" b="9573"/>
          <a:stretch/>
        </p:blipFill>
        <p:spPr>
          <a:xfrm>
            <a:off x="6643054" y="2169398"/>
            <a:ext cx="2130393" cy="246598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8479DA6-7A87-4DF8-A37C-A50CC7CDF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0" b="10950"/>
          <a:stretch/>
        </p:blipFill>
        <p:spPr>
          <a:xfrm>
            <a:off x="3314413" y="2222614"/>
            <a:ext cx="2130393" cy="2412771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1E93FC-F618-45AB-ADAB-98940CD2CE2C}"/>
              </a:ext>
            </a:extLst>
          </p:cNvPr>
          <p:cNvSpPr txBox="1"/>
          <p:nvPr/>
        </p:nvSpPr>
        <p:spPr>
          <a:xfrm>
            <a:off x="2376262" y="4970418"/>
            <a:ext cx="39817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Poppins Medium" panose="00000600000000000000" pitchFamily="2" charset="0"/>
                <a:ea typeface="Inter SemiBold" panose="02000503000000020004" pitchFamily="2" charset="0"/>
                <a:cs typeface="Poppins Medium" panose="00000600000000000000" pitchFamily="2" charset="0"/>
              </a:rPr>
              <a:t>Supervisor :</a:t>
            </a:r>
          </a:p>
          <a:p>
            <a:pPr algn="ctr"/>
            <a:r>
              <a:rPr lang="en-US" sz="1800">
                <a:latin typeface="Poppins Medium" panose="00000600000000000000" pitchFamily="2" charset="0"/>
                <a:ea typeface="Inter SemiBold" panose="02000503000000020004" pitchFamily="2" charset="0"/>
                <a:cs typeface="Poppins Medium" panose="00000600000000000000" pitchFamily="2" charset="0"/>
              </a:rPr>
              <a:t>Prof.Sanath Jayawardhne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BA5C7-30BD-49DD-98D1-0382CB74AB6E}"/>
              </a:ext>
            </a:extLst>
          </p:cNvPr>
          <p:cNvSpPr txBox="1"/>
          <p:nvPr/>
        </p:nvSpPr>
        <p:spPr>
          <a:xfrm>
            <a:off x="6020602" y="4982756"/>
            <a:ext cx="33752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Poppins Medium" panose="00000600000000000000" pitchFamily="2" charset="0"/>
                <a:ea typeface="Inter SemiBold" panose="02000503000000020004" pitchFamily="2" charset="0"/>
                <a:cs typeface="Poppins Medium" panose="00000600000000000000" pitchFamily="2" charset="0"/>
              </a:rPr>
              <a:t>Co – Supervisor :</a:t>
            </a:r>
          </a:p>
          <a:p>
            <a:pPr algn="ctr"/>
            <a:r>
              <a:rPr lang="en-US" sz="1800">
                <a:latin typeface="Poppins Medium" panose="00000600000000000000" pitchFamily="2" charset="0"/>
                <a:ea typeface="Inter SemiBold" panose="02000503000000020004" pitchFamily="2" charset="0"/>
                <a:cs typeface="Poppins Medium" panose="00000600000000000000" pitchFamily="2" charset="0"/>
              </a:rPr>
              <a:t>Rangi Liyanage</a:t>
            </a:r>
          </a:p>
        </p:txBody>
      </p:sp>
    </p:spTree>
    <p:extLst>
      <p:ext uri="{BB962C8B-B14F-4D97-AF65-F5344CB8AC3E}">
        <p14:creationId xmlns:p14="http://schemas.microsoft.com/office/powerpoint/2010/main" val="38679931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>
            <a:extLst>
              <a:ext uri="{FF2B5EF4-FFF2-40B4-BE49-F238E27FC236}">
                <a16:creationId xmlns:a16="http://schemas.microsoft.com/office/drawing/2014/main" id="{577B80E8-F741-3138-2424-6065146A86ED}"/>
              </a:ext>
            </a:extLst>
          </p:cNvPr>
          <p:cNvSpPr/>
          <p:nvPr/>
        </p:nvSpPr>
        <p:spPr>
          <a:xfrm>
            <a:off x="2618132" y="215720"/>
            <a:ext cx="6955732" cy="93535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4C523-6BB0-3187-AA3F-67FDBC367391}"/>
              </a:ext>
            </a:extLst>
          </p:cNvPr>
          <p:cNvSpPr txBox="1"/>
          <p:nvPr/>
        </p:nvSpPr>
        <p:spPr>
          <a:xfrm>
            <a:off x="3243878" y="277857"/>
            <a:ext cx="5900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400">
                <a:solidFill>
                  <a:prstClr val="white"/>
                </a:solidFill>
                <a:latin typeface="Poppins ExtraBold" panose="00000900000000000000" pitchFamily="2" charset="0"/>
                <a:ea typeface="Inter SemiBold" panose="02000503000000020004" pitchFamily="2" charset="0"/>
                <a:cs typeface="Poppins ExtraBold" panose="00000900000000000000" pitchFamily="2" charset="0"/>
              </a:rPr>
              <a:t>Testing and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11434-CCC7-F4BA-68CB-98D084DE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72" y="1976407"/>
            <a:ext cx="3387143" cy="3935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D3AA1-E621-38C5-FB67-E5FD78D8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29" y="1679310"/>
            <a:ext cx="3282958" cy="43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016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728663" y="2252849"/>
            <a:ext cx="371475" cy="39290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D28892E-D458-7B60-13E1-5F9AD93763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1903" y="273342"/>
            <a:ext cx="5464061" cy="88730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4842" y="415630"/>
            <a:ext cx="4618182" cy="61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References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27936-B741-940C-AB3C-F85EC5EA61E2}"/>
              </a:ext>
            </a:extLst>
          </p:cNvPr>
          <p:cNvSpPr txBox="1"/>
          <p:nvPr/>
        </p:nvSpPr>
        <p:spPr>
          <a:xfrm>
            <a:off x="512618" y="1496291"/>
            <a:ext cx="11416146" cy="4288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[1]  P.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Sreevardhan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, B.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Vidheya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Raju, and Durgesh Nandan, " Animal Repellents from Agricultural Fields," Department of Electronics and Communication Engineering, 2020. [Online]. Available: https://link.springer.com/chapter/10.1007/978-981-15-4851-2_12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	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[2] 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Waheb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A. Jabbar,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Saidatul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N. I. S. Hamid, Akram A.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Almohammedi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, " 3) Internet of Things-Based Baby Monitoring System for Smart Cradle," July 2019. [Online]. Available: </a:t>
            </a:r>
          </a:p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https://ieeexplore.ieee.org/abstract/document/8760478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[3] 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Harish S; Sudesh Rao;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Chethan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P, “Research on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Survivalence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of Rouge Wild Animals Using Image Processing and IOT,”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Proceedings of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2019 1st International Conference on Advances in Information Technology (ICAIT), 25-27 July 2019,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doi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: 10.1109/ICAIT47043.2019.8987324. 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342900" marR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3448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618133" y="4797018"/>
            <a:ext cx="6955731" cy="1252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67">
                <a:latin typeface="Poppins"/>
              </a:rPr>
              <a:t>BSc (Hons) in Information Technology </a:t>
            </a:r>
          </a:p>
          <a:p>
            <a:pPr algn="ctr">
              <a:lnSpc>
                <a:spcPct val="150000"/>
              </a:lnSpc>
            </a:pPr>
            <a:r>
              <a:rPr lang="en-GB" sz="1867">
                <a:latin typeface="Poppins"/>
              </a:rPr>
              <a:t>Specializing in Computer Systems &amp; Network Engineering</a:t>
            </a:r>
          </a:p>
          <a:p>
            <a:pPr algn="just">
              <a:lnSpc>
                <a:spcPct val="150000"/>
              </a:lnSpc>
            </a:pPr>
            <a:endParaRPr lang="en-GB" sz="1867">
              <a:latin typeface="Poppi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3338483" y="444970"/>
            <a:ext cx="5515033" cy="72723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3889524" y="572987"/>
            <a:ext cx="6478040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4"/>
              </a:lnSpc>
            </a:pPr>
            <a:r>
              <a:rPr lang="en-US" sz="2667">
                <a:solidFill>
                  <a:srgbClr val="FFFFFF"/>
                </a:solidFill>
                <a:latin typeface="Poppins Bold"/>
              </a:rPr>
              <a:t>IT20093150 | Lakshan W.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D181E-C4AB-1D58-A383-2DD735FE6B25}"/>
              </a:ext>
            </a:extLst>
          </p:cNvPr>
          <p:cNvSpPr txBox="1"/>
          <p:nvPr/>
        </p:nvSpPr>
        <p:spPr>
          <a:xfrm>
            <a:off x="1102381" y="5833968"/>
            <a:ext cx="99872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>
                <a:latin typeface="Poppins Medium" panose="00000600000000000000" pitchFamily="2" charset="0"/>
                <a:cs typeface="Poppins Medium" panose="00000600000000000000" pitchFamily="2" charset="0"/>
              </a:rPr>
              <a:t>- Toddler Crying Detection &amp; Automate Lullabies Playing System -</a:t>
            </a:r>
            <a:endParaRPr lang="en-US" sz="22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4" name="Picture 3" descr="A person in a suit&#10;&#10;Description automatically generated">
            <a:extLst>
              <a:ext uri="{FF2B5EF4-FFF2-40B4-BE49-F238E27FC236}">
                <a16:creationId xmlns:a16="http://schemas.microsoft.com/office/drawing/2014/main" id="{8F3AC9E2-7596-26B8-E5D9-02116006C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961" r="23282" b="47996"/>
          <a:stretch/>
        </p:blipFill>
        <p:spPr>
          <a:xfrm>
            <a:off x="4477747" y="1440137"/>
            <a:ext cx="3236505" cy="3236505"/>
          </a:xfrm>
          <a:prstGeom prst="ellipse">
            <a:avLst/>
          </a:prstGeom>
          <a:ln w="63500" cap="rnd">
            <a:solidFill>
              <a:schemeClr val="tx2">
                <a:lumMod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8559729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0BCEDC-8E78-4E42-B26E-4243F970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0"/>
            <a:ext cx="88334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30">
            <a:extLst>
              <a:ext uri="{FF2B5EF4-FFF2-40B4-BE49-F238E27FC236}">
                <a16:creationId xmlns:a16="http://schemas.microsoft.com/office/drawing/2014/main" id="{4F874058-BDBF-C4A1-B951-02C31E4EB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761830"/>
              </p:ext>
            </p:extLst>
          </p:nvPr>
        </p:nvGraphicFramePr>
        <p:xfrm>
          <a:off x="1777950" y="1894114"/>
          <a:ext cx="8636100" cy="4005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eform 12">
            <a:extLst>
              <a:ext uri="{FF2B5EF4-FFF2-40B4-BE49-F238E27FC236}">
                <a16:creationId xmlns:a16="http://schemas.microsoft.com/office/drawing/2014/main" id="{20B0FB8E-18C7-56F4-0C02-96E5C59F5D1B}"/>
              </a:ext>
            </a:extLst>
          </p:cNvPr>
          <p:cNvSpPr/>
          <p:nvPr/>
        </p:nvSpPr>
        <p:spPr>
          <a:xfrm>
            <a:off x="3413965" y="766831"/>
            <a:ext cx="5364070" cy="89795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5F8CFE4-71BD-986F-21E3-EE00EB50BE4E}"/>
              </a:ext>
            </a:extLst>
          </p:cNvPr>
          <p:cNvSpPr txBox="1"/>
          <p:nvPr/>
        </p:nvSpPr>
        <p:spPr>
          <a:xfrm>
            <a:off x="4419600" y="1006032"/>
            <a:ext cx="3352800" cy="49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4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4778117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34D74DE4-98C1-A99D-B7B3-0039BECF5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7401717"/>
              </p:ext>
            </p:extLst>
          </p:nvPr>
        </p:nvGraphicFramePr>
        <p:xfrm>
          <a:off x="1317172" y="1774372"/>
          <a:ext cx="9557656" cy="4376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1">
            <a:extLst>
              <a:ext uri="{FF2B5EF4-FFF2-40B4-BE49-F238E27FC236}">
                <a16:creationId xmlns:a16="http://schemas.microsoft.com/office/drawing/2014/main" id="{5A4F0BB9-5C12-881C-088A-1917C46DA975}"/>
              </a:ext>
            </a:extLst>
          </p:cNvPr>
          <p:cNvGrpSpPr/>
          <p:nvPr/>
        </p:nvGrpSpPr>
        <p:grpSpPr>
          <a:xfrm>
            <a:off x="2682601" y="484663"/>
            <a:ext cx="5924181" cy="1849167"/>
            <a:chOff x="50354" y="-745164"/>
            <a:chExt cx="3458098" cy="1443664"/>
          </a:xfrm>
        </p:grpSpPr>
        <p:sp>
          <p:nvSpPr>
            <p:cNvPr id="3" name="Freeform 12">
              <a:extLst>
                <a:ext uri="{FF2B5EF4-FFF2-40B4-BE49-F238E27FC236}">
                  <a16:creationId xmlns:a16="http://schemas.microsoft.com/office/drawing/2014/main" id="{CA16921B-BB97-1EEA-8B93-7DAD37037CC1}"/>
                </a:ext>
              </a:extLst>
            </p:cNvPr>
            <p:cNvSpPr/>
            <p:nvPr/>
          </p:nvSpPr>
          <p:spPr>
            <a:xfrm>
              <a:off x="50354" y="-745164"/>
              <a:ext cx="3458098" cy="698500"/>
            </a:xfrm>
            <a:custGeom>
              <a:avLst/>
              <a:gdLst/>
              <a:ahLst/>
              <a:cxnLst/>
              <a:rect l="l" t="t" r="r" b="b"/>
              <a:pathLst>
                <a:path w="3458098" h="698500">
                  <a:moveTo>
                    <a:pt x="3455872" y="355440"/>
                  </a:moveTo>
                  <a:lnTo>
                    <a:pt x="3259875" y="692309"/>
                  </a:lnTo>
                  <a:cubicBezTo>
                    <a:pt x="3257645" y="696142"/>
                    <a:pt x="3253546" y="698500"/>
                    <a:pt x="3249111" y="698500"/>
                  </a:cubicBezTo>
                  <a:lnTo>
                    <a:pt x="208987" y="698500"/>
                  </a:lnTo>
                  <a:cubicBezTo>
                    <a:pt x="204553" y="698500"/>
                    <a:pt x="200453" y="696142"/>
                    <a:pt x="198223" y="692309"/>
                  </a:cubicBezTo>
                  <a:lnTo>
                    <a:pt x="2227" y="355440"/>
                  </a:lnTo>
                  <a:cubicBezTo>
                    <a:pt x="0" y="351614"/>
                    <a:pt x="0" y="346886"/>
                    <a:pt x="2227" y="343060"/>
                  </a:cubicBezTo>
                  <a:lnTo>
                    <a:pt x="198223" y="6190"/>
                  </a:lnTo>
                  <a:cubicBezTo>
                    <a:pt x="200453" y="2358"/>
                    <a:pt x="204553" y="0"/>
                    <a:pt x="208987" y="0"/>
                  </a:cubicBezTo>
                  <a:lnTo>
                    <a:pt x="3249111" y="0"/>
                  </a:lnTo>
                  <a:cubicBezTo>
                    <a:pt x="3253546" y="0"/>
                    <a:pt x="3257645" y="2358"/>
                    <a:pt x="3259875" y="6190"/>
                  </a:cubicBezTo>
                  <a:lnTo>
                    <a:pt x="3455872" y="343060"/>
                  </a:lnTo>
                  <a:cubicBezTo>
                    <a:pt x="3458098" y="346886"/>
                    <a:pt x="3458098" y="351614"/>
                    <a:pt x="3455872" y="355440"/>
                  </a:cubicBez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D620707D-23DF-1B87-93EB-80EEDCBDB227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225204B-ABE3-34C3-7587-482BDF4F13C3}"/>
              </a:ext>
            </a:extLst>
          </p:cNvPr>
          <p:cNvSpPr txBox="1"/>
          <p:nvPr/>
        </p:nvSpPr>
        <p:spPr>
          <a:xfrm>
            <a:off x="4125687" y="599758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000">
                <a:solidFill>
                  <a:prstClr val="white"/>
                </a:solidFill>
                <a:latin typeface="Poppins ExtraBold" panose="00000900000000000000" pitchFamily="2" charset="0"/>
                <a:ea typeface="Inter SemiBold" panose="02000503000000020004" pitchFamily="2" charset="0"/>
                <a:cs typeface="Poppins ExtraBold" panose="00000900000000000000" pitchFamily="2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39593533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>
            <a:extLst>
              <a:ext uri="{FF2B5EF4-FFF2-40B4-BE49-F238E27FC236}">
                <a16:creationId xmlns:a16="http://schemas.microsoft.com/office/drawing/2014/main" id="{577B80E8-F741-3138-2424-6065146A86ED}"/>
              </a:ext>
            </a:extLst>
          </p:cNvPr>
          <p:cNvSpPr/>
          <p:nvPr/>
        </p:nvSpPr>
        <p:spPr>
          <a:xfrm>
            <a:off x="2618132" y="215720"/>
            <a:ext cx="6955732" cy="93535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4C523-6BB0-3187-AA3F-67FDBC367391}"/>
              </a:ext>
            </a:extLst>
          </p:cNvPr>
          <p:cNvSpPr txBox="1"/>
          <p:nvPr/>
        </p:nvSpPr>
        <p:spPr>
          <a:xfrm>
            <a:off x="4060826" y="298678"/>
            <a:ext cx="40703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400">
                <a:solidFill>
                  <a:prstClr val="white"/>
                </a:solidFill>
                <a:latin typeface="Poppins ExtraBold" panose="00000900000000000000" pitchFamily="2" charset="0"/>
                <a:ea typeface="Inter SemiBold" panose="02000503000000020004" pitchFamily="2" charset="0"/>
                <a:cs typeface="Poppins ExtraBold" panose="00000900000000000000" pitchFamily="2" charset="0"/>
              </a:rPr>
              <a:t>Methodology</a:t>
            </a:r>
          </a:p>
        </p:txBody>
      </p:sp>
      <p:pic>
        <p:nvPicPr>
          <p:cNvPr id="5" name="Picture 4" descr="A diagram of a computer chip&#10;&#10;Description automatically generated">
            <a:extLst>
              <a:ext uri="{FF2B5EF4-FFF2-40B4-BE49-F238E27FC236}">
                <a16:creationId xmlns:a16="http://schemas.microsoft.com/office/drawing/2014/main" id="{8C2DD273-809F-65F7-0003-F80F5DF50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5"/>
          <a:stretch/>
        </p:blipFill>
        <p:spPr>
          <a:xfrm>
            <a:off x="2245360" y="1587955"/>
            <a:ext cx="7898010" cy="42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187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>
            <a:extLst>
              <a:ext uri="{FF2B5EF4-FFF2-40B4-BE49-F238E27FC236}">
                <a16:creationId xmlns:a16="http://schemas.microsoft.com/office/drawing/2014/main" id="{577B80E8-F741-3138-2424-6065146A86ED}"/>
              </a:ext>
            </a:extLst>
          </p:cNvPr>
          <p:cNvSpPr/>
          <p:nvPr/>
        </p:nvSpPr>
        <p:spPr>
          <a:xfrm>
            <a:off x="2618132" y="215720"/>
            <a:ext cx="6955732" cy="93535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4C523-6BB0-3187-AA3F-67FDBC367391}"/>
              </a:ext>
            </a:extLst>
          </p:cNvPr>
          <p:cNvSpPr txBox="1"/>
          <p:nvPr/>
        </p:nvSpPr>
        <p:spPr>
          <a:xfrm>
            <a:off x="3243878" y="277857"/>
            <a:ext cx="5900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400">
                <a:solidFill>
                  <a:prstClr val="white"/>
                </a:solidFill>
                <a:latin typeface="Poppins ExtraBold" panose="00000900000000000000" pitchFamily="2" charset="0"/>
                <a:ea typeface="Inter SemiBold" panose="02000503000000020004" pitchFamily="2" charset="0"/>
                <a:cs typeface="Poppins ExtraBold" panose="00000900000000000000" pitchFamily="2" charset="0"/>
              </a:rPr>
              <a:t>Testing and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DD273-809F-65F7-0003-F80F5DF5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r="1496"/>
          <a:stretch/>
        </p:blipFill>
        <p:spPr>
          <a:xfrm>
            <a:off x="2245360" y="1587955"/>
            <a:ext cx="7898010" cy="42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075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>
            <a:extLst>
              <a:ext uri="{FF2B5EF4-FFF2-40B4-BE49-F238E27FC236}">
                <a16:creationId xmlns:a16="http://schemas.microsoft.com/office/drawing/2014/main" id="{577B80E8-F741-3138-2424-6065146A86ED}"/>
              </a:ext>
            </a:extLst>
          </p:cNvPr>
          <p:cNvSpPr/>
          <p:nvPr/>
        </p:nvSpPr>
        <p:spPr>
          <a:xfrm>
            <a:off x="2618132" y="215720"/>
            <a:ext cx="6955732" cy="93535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4C523-6BB0-3187-AA3F-67FDBC367391}"/>
              </a:ext>
            </a:extLst>
          </p:cNvPr>
          <p:cNvSpPr txBox="1"/>
          <p:nvPr/>
        </p:nvSpPr>
        <p:spPr>
          <a:xfrm>
            <a:off x="3243878" y="277857"/>
            <a:ext cx="5900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4400">
                <a:solidFill>
                  <a:prstClr val="white"/>
                </a:solidFill>
                <a:latin typeface="Poppins ExtraBold" panose="00000900000000000000" pitchFamily="2" charset="0"/>
                <a:ea typeface="Inter SemiBold" panose="02000503000000020004" pitchFamily="2" charset="0"/>
                <a:cs typeface="Poppins ExtraBold" panose="00000900000000000000" pitchFamily="2" charset="0"/>
              </a:rPr>
              <a:t>Testing and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DD273-809F-65F7-0003-F80F5DF5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" r="1785"/>
          <a:stretch/>
        </p:blipFill>
        <p:spPr>
          <a:xfrm>
            <a:off x="2245360" y="1587955"/>
            <a:ext cx="7898010" cy="42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0023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728663" y="2252849"/>
            <a:ext cx="371475" cy="39290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D28892E-D458-7B60-13E1-5F9AD93763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1903" y="273342"/>
            <a:ext cx="5464061" cy="88730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4842" y="415630"/>
            <a:ext cx="4618182" cy="61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References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61333C-F08E-F51F-B3B4-02B86B8A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40009"/>
              </p:ext>
            </p:extLst>
          </p:nvPr>
        </p:nvGraphicFramePr>
        <p:xfrm>
          <a:off x="837973" y="1730214"/>
          <a:ext cx="10515600" cy="2925030"/>
        </p:xfrm>
        <a:graphic>
          <a:graphicData uri="http://schemas.openxmlformats.org/drawingml/2006/table">
            <a:tbl>
              <a:tblPr firstRow="1" firstCol="1" bandRow="1"/>
              <a:tblGrid>
                <a:gridCol w="10515600">
                  <a:extLst>
                    <a:ext uri="{9D8B030D-6E8A-4147-A177-3AD203B41FA5}">
                      <a16:colId xmlns:a16="http://schemas.microsoft.com/office/drawing/2014/main" val="3423094483"/>
                    </a:ext>
                  </a:extLst>
                </a:gridCol>
              </a:tblGrid>
              <a:tr h="388628">
                <a:tc>
                  <a:txBody>
                    <a:bodyPr/>
                    <a:lstStyle/>
                    <a:p>
                      <a:pPr marL="342900" marR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Swapnil Bhatnagar, Sharjeel Hasan, "Automatic Cradle System for Infant Care," ResearchGate, May 2021. [Online]. Available: https://www.researchgate.net/publication/351686843_Automatic_Cradle_System_for_Infant_Care.</a:t>
                      </a:r>
                    </a:p>
                  </a:txBody>
                  <a:tcPr marL="9318" marR="9318" marT="9318" marB="93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269522"/>
                  </a:ext>
                </a:extLst>
              </a:tr>
              <a:tr h="197172">
                <a:tc>
                  <a:txBody>
                    <a:bodyPr/>
                    <a:lstStyle/>
                    <a:p>
                      <a:pPr marL="342900" marR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Rami Kohen,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Yizhar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Lavner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"Infant Cry Analysis and Detection," IEEE, 2012. [Online]. Available: https://ieeexplore.ieee.org/document/6376996.</a:t>
                      </a:r>
                    </a:p>
                  </a:txBody>
                  <a:tcPr marL="9318" marR="9318" marT="9318" marB="93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206973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342900" marR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5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Inoka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Silva, Sampath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Wickramasinghe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"Infant Cry Detection System with Automatic Soothing and Video Monitoring," ResearchGate, January 2017. [Online]. Available: https://www.researchgate.net/publication/342802422_Infant_Cry_Detection_System_with_Automatic_Soothing_and_Video_Monitoring_Functions.</a:t>
                      </a:r>
                    </a:p>
                  </a:txBody>
                  <a:tcPr marL="9318" marR="9318" marT="9318" marB="93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33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59099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618134" y="4882152"/>
            <a:ext cx="6955731" cy="1715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>
                <a:latin typeface="Poppins Medium" panose="00000600000000000000" pitchFamily="2" charset="0"/>
                <a:cs typeface="Poppins Medium" panose="00000600000000000000" pitchFamily="2" charset="0"/>
              </a:rPr>
              <a:t>BSc (Hons) in Information Technology </a:t>
            </a:r>
          </a:p>
          <a:p>
            <a:pPr algn="ctr">
              <a:lnSpc>
                <a:spcPct val="150000"/>
              </a:lnSpc>
            </a:pPr>
            <a:r>
              <a:rPr lang="en-GB">
                <a:latin typeface="Poppins Medium" panose="00000600000000000000" pitchFamily="2" charset="0"/>
                <a:cs typeface="Poppins Medium" panose="00000600000000000000" pitchFamily="2" charset="0"/>
              </a:rPr>
              <a:t>Specializing in Computer Systems &amp; Network Engineering</a:t>
            </a:r>
          </a:p>
          <a:p>
            <a:pPr algn="just">
              <a:lnSpc>
                <a:spcPct val="150000"/>
              </a:lnSpc>
            </a:pPr>
            <a:r>
              <a:rPr lang="en-US" sz="2200">
                <a:latin typeface="Poppins Medium" panose="00000600000000000000" pitchFamily="2" charset="0"/>
                <a:cs typeface="Poppins Medium" panose="00000600000000000000" pitchFamily="2" charset="0"/>
              </a:rPr>
              <a:t>- Toddler behavior detection &amp; alerting System -</a:t>
            </a:r>
          </a:p>
          <a:p>
            <a:pPr algn="just">
              <a:lnSpc>
                <a:spcPct val="150000"/>
              </a:lnSpc>
            </a:pPr>
            <a:endParaRPr lang="en-GB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510886" y="383912"/>
            <a:ext cx="6883790" cy="72723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2260599" y="521667"/>
            <a:ext cx="7450832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2670">
                <a:solidFill>
                  <a:srgbClr val="FFFFFF"/>
                </a:solidFill>
                <a:latin typeface="Poppins Bold"/>
              </a:rPr>
              <a:t>  IT20136260 | </a:t>
            </a:r>
            <a:r>
              <a:rPr lang="en-US" sz="2670" err="1">
                <a:solidFill>
                  <a:srgbClr val="FFFFFF"/>
                </a:solidFill>
                <a:latin typeface="Poppins Bold"/>
              </a:rPr>
              <a:t>Maddepola</a:t>
            </a:r>
            <a:r>
              <a:rPr lang="en-US" sz="2670">
                <a:solidFill>
                  <a:srgbClr val="FFFFFF"/>
                </a:solidFill>
                <a:latin typeface="Poppins Bold"/>
              </a:rPr>
              <a:t> M.A.D.K.B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81A01B-2D38-4E1D-83EB-E4D144E8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74" y="1364685"/>
            <a:ext cx="2990851" cy="4441391"/>
          </a:xfrm>
          <a:prstGeom prst="rect">
            <a:avLst/>
          </a:prstGeom>
          <a:effectLst>
            <a:outerShdw dist="800100" dir="5400000" sx="1000" sy="1000" algn="ctr" rotWithShape="0">
              <a:schemeClr val="bg1"/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857359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DBB8-0731-40C4-B204-F5881672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latin typeface="Poppins ExtraBold" panose="00000900000000000000" pitchFamily="2" charset="0"/>
                <a:cs typeface="Poppins ExtraBold" panose="00000900000000000000" pitchFamily="2" charset="0"/>
              </a:rPr>
              <a:t>Group Members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89E7FD-E97A-4BBE-870D-E0538149B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4" b="9534"/>
          <a:stretch/>
        </p:blipFill>
        <p:spPr>
          <a:xfrm>
            <a:off x="1958305" y="2640398"/>
            <a:ext cx="1944496" cy="2138092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01D9B96-88D8-49DC-B60A-7C6FABFD57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5" t="1539" r="25109" b="46152"/>
          <a:stretch/>
        </p:blipFill>
        <p:spPr>
          <a:xfrm>
            <a:off x="5960865" y="2601585"/>
            <a:ext cx="1901356" cy="2197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81E05-E26F-4A9F-8C70-288829AB2B8E}"/>
              </a:ext>
            </a:extLst>
          </p:cNvPr>
          <p:cNvSpPr txBox="1"/>
          <p:nvPr/>
        </p:nvSpPr>
        <p:spPr>
          <a:xfrm>
            <a:off x="2149160" y="4884759"/>
            <a:ext cx="1507442" cy="94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411480">
              <a:spcAft>
                <a:spcPts val="600"/>
              </a:spcAft>
            </a:pPr>
            <a:r>
              <a:rPr lang="en-IN" sz="1620" kern="1200">
                <a:solidFill>
                  <a:schemeClr val="tx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Ravindu Thuduhena</a:t>
            </a:r>
          </a:p>
          <a:p>
            <a:pPr algn="ctr">
              <a:spcAft>
                <a:spcPts val="600"/>
              </a:spcAft>
            </a:pPr>
            <a:endParaRPr lang="en-IN" sz="1800">
              <a:latin typeface="Poppins Medium" panose="00000600000000000000" pitchFamily="2" charset="0"/>
              <a:ea typeface="Inter SemiBold" panose="02000503000000020004" pitchFamily="2" charset="0"/>
              <a:cs typeface="Poppins Medium" panose="00000600000000000000" pitchFamily="2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3358A23-A18B-4343-9994-649C0C9AC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1335" y="2417233"/>
            <a:ext cx="2372834" cy="2785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7C18A3-3AB3-76A7-AA0C-4580E91FCF29}"/>
              </a:ext>
            </a:extLst>
          </p:cNvPr>
          <p:cNvSpPr txBox="1"/>
          <p:nvPr/>
        </p:nvSpPr>
        <p:spPr>
          <a:xfrm>
            <a:off x="4081874" y="4923493"/>
            <a:ext cx="1612893" cy="5868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411480">
              <a:spcAft>
                <a:spcPts val="600"/>
              </a:spcAft>
            </a:pPr>
            <a:r>
              <a:rPr lang="en-US" sz="1620" kern="1200">
                <a:solidFill>
                  <a:schemeClr val="tx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Shamal Weerarathne</a:t>
            </a:r>
            <a:endParaRPr lang="en-IN" sz="1800">
              <a:latin typeface="Poppins Medium" panose="00000600000000000000" pitchFamily="2" charset="0"/>
              <a:ea typeface="Inter SemiBold" panose="02000503000000020004" pitchFamily="2" charset="0"/>
              <a:cs typeface="Poppins Medium" panose="000006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C796B-AFF3-BF1A-1E70-7E83EB48B9CF}"/>
              </a:ext>
            </a:extLst>
          </p:cNvPr>
          <p:cNvSpPr txBox="1"/>
          <p:nvPr/>
        </p:nvSpPr>
        <p:spPr>
          <a:xfrm>
            <a:off x="6004409" y="4959989"/>
            <a:ext cx="1612893" cy="5868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411480">
              <a:spcAft>
                <a:spcPts val="600"/>
              </a:spcAft>
            </a:pPr>
            <a:r>
              <a:rPr lang="en-US" sz="1620" kern="1200">
                <a:solidFill>
                  <a:schemeClr val="tx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Ravishka Lakshan</a:t>
            </a:r>
            <a:endParaRPr lang="en-IN" sz="1800">
              <a:latin typeface="Poppins Medium" panose="00000600000000000000" pitchFamily="2" charset="0"/>
              <a:ea typeface="Inter SemiBold" panose="02000503000000020004" pitchFamily="2" charset="0"/>
              <a:cs typeface="Poppins Medium" panose="000006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118D2-AE05-C6B9-E8A1-BD7CBA1301DE}"/>
              </a:ext>
            </a:extLst>
          </p:cNvPr>
          <p:cNvSpPr txBox="1"/>
          <p:nvPr/>
        </p:nvSpPr>
        <p:spPr>
          <a:xfrm>
            <a:off x="8064260" y="4946166"/>
            <a:ext cx="1612893" cy="5868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411480">
              <a:spcAft>
                <a:spcPts val="600"/>
              </a:spcAft>
            </a:pPr>
            <a:r>
              <a:rPr lang="en-US" sz="1620" kern="1200">
                <a:solidFill>
                  <a:schemeClr val="tx1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Danuka Maddepola</a:t>
            </a:r>
            <a:endParaRPr lang="en-IN" sz="1800">
              <a:latin typeface="Poppins Medium" panose="00000600000000000000" pitchFamily="2" charset="0"/>
              <a:ea typeface="Inter SemiBold" panose="02000503000000020004" pitchFamily="2" charset="0"/>
              <a:cs typeface="Poppins Medium" panose="00000600000000000000" pitchFamily="2" charset="0"/>
            </a:endParaRPr>
          </a:p>
        </p:txBody>
      </p:sp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5630F85C-68C5-B05A-B0B2-10E0E9CE9F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7807" r="7807" b="7807"/>
          <a:stretch/>
        </p:blipFill>
        <p:spPr>
          <a:xfrm>
            <a:off x="3989014" y="2619651"/>
            <a:ext cx="1798612" cy="21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4417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3502655" y="161041"/>
            <a:ext cx="5364070" cy="897955"/>
          </a:xfrm>
          <a:custGeom>
            <a:avLst/>
            <a:gdLst/>
            <a:ahLst/>
            <a:cxnLst/>
            <a:rect l="l" t="t" r="r" b="b"/>
            <a:pathLst>
              <a:path w="3458098" h="698500">
                <a:moveTo>
                  <a:pt x="3455872" y="355440"/>
                </a:moveTo>
                <a:lnTo>
                  <a:pt x="3259875" y="692309"/>
                </a:lnTo>
                <a:cubicBezTo>
                  <a:pt x="3257645" y="696142"/>
                  <a:pt x="3253546" y="698500"/>
                  <a:pt x="3249111" y="698500"/>
                </a:cubicBezTo>
                <a:lnTo>
                  <a:pt x="208987" y="698500"/>
                </a:lnTo>
                <a:cubicBezTo>
                  <a:pt x="204553" y="698500"/>
                  <a:pt x="200453" y="696142"/>
                  <a:pt x="198223" y="692309"/>
                </a:cubicBezTo>
                <a:lnTo>
                  <a:pt x="2227" y="355440"/>
                </a:lnTo>
                <a:cubicBezTo>
                  <a:pt x="0" y="351614"/>
                  <a:pt x="0" y="346886"/>
                  <a:pt x="2227" y="343060"/>
                </a:cubicBezTo>
                <a:lnTo>
                  <a:pt x="198223" y="6190"/>
                </a:lnTo>
                <a:cubicBezTo>
                  <a:pt x="200453" y="2358"/>
                  <a:pt x="204553" y="0"/>
                  <a:pt x="208987" y="0"/>
                </a:cubicBezTo>
                <a:lnTo>
                  <a:pt x="3249111" y="0"/>
                </a:lnTo>
                <a:cubicBezTo>
                  <a:pt x="3253546" y="0"/>
                  <a:pt x="3257645" y="2358"/>
                  <a:pt x="3259875" y="6190"/>
                </a:cubicBezTo>
                <a:lnTo>
                  <a:pt x="3455872" y="343060"/>
                </a:lnTo>
                <a:cubicBezTo>
                  <a:pt x="3458098" y="346886"/>
                  <a:pt x="3458098" y="351614"/>
                  <a:pt x="3455872" y="355440"/>
                </a:cubicBez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sz="1200"/>
          </a:p>
        </p:txBody>
      </p:sp>
      <p:sp>
        <p:nvSpPr>
          <p:cNvPr id="14" name="TextBox 14"/>
          <p:cNvSpPr txBox="1"/>
          <p:nvPr/>
        </p:nvSpPr>
        <p:spPr>
          <a:xfrm>
            <a:off x="4434926" y="380856"/>
            <a:ext cx="3352800" cy="49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4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0A5E1-5692-BB51-3964-908A3D7196FB}"/>
              </a:ext>
            </a:extLst>
          </p:cNvPr>
          <p:cNvSpPr txBox="1"/>
          <p:nvPr/>
        </p:nvSpPr>
        <p:spPr>
          <a:xfrm>
            <a:off x="1835291" y="2063314"/>
            <a:ext cx="8839391" cy="97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Parental concerns about understanding  child's behavior and surroundings when they are away are prevalent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97752-5EAF-B0CB-365E-D79BA772182B}"/>
              </a:ext>
            </a:extLst>
          </p:cNvPr>
          <p:cNvSpPr txBox="1"/>
          <p:nvPr/>
        </p:nvSpPr>
        <p:spPr>
          <a:xfrm>
            <a:off x="1850103" y="4106804"/>
            <a:ext cx="8951934" cy="146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Existing methods of communication often fail to provide accurate and timely information to parents regarding their child's behavior and environment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0FB442-A1BD-1D5A-3727-93A9C641FC46}"/>
              </a:ext>
            </a:extLst>
          </p:cNvPr>
          <p:cNvSpPr/>
          <p:nvPr/>
        </p:nvSpPr>
        <p:spPr>
          <a:xfrm>
            <a:off x="1850103" y="2000353"/>
            <a:ext cx="8878856" cy="1219200"/>
          </a:xfrm>
          <a:prstGeom prst="round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5E56E9-C9AC-4BD3-846C-8B3C2D3538B5}"/>
              </a:ext>
            </a:extLst>
          </p:cNvPr>
          <p:cNvSpPr/>
          <p:nvPr/>
        </p:nvSpPr>
        <p:spPr>
          <a:xfrm>
            <a:off x="1850103" y="4106804"/>
            <a:ext cx="8878856" cy="1469270"/>
          </a:xfrm>
          <a:prstGeom prst="round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7706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728663" y="2252849"/>
            <a:ext cx="371475" cy="39290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2CACC396-0FAD-6158-ED68-C5308FFA5AC3}"/>
              </a:ext>
            </a:extLst>
          </p:cNvPr>
          <p:cNvGrpSpPr/>
          <p:nvPr/>
        </p:nvGrpSpPr>
        <p:grpSpPr>
          <a:xfrm>
            <a:off x="3314699" y="600135"/>
            <a:ext cx="5924181" cy="1849167"/>
            <a:chOff x="50354" y="-745164"/>
            <a:chExt cx="3458098" cy="1443664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667CC09-A081-EFEF-32D8-1789BE8D2378}"/>
                </a:ext>
              </a:extLst>
            </p:cNvPr>
            <p:cNvSpPr/>
            <p:nvPr/>
          </p:nvSpPr>
          <p:spPr>
            <a:xfrm>
              <a:off x="50354" y="-745164"/>
              <a:ext cx="3458098" cy="698500"/>
            </a:xfrm>
            <a:custGeom>
              <a:avLst/>
              <a:gdLst/>
              <a:ahLst/>
              <a:cxnLst/>
              <a:rect l="l" t="t" r="r" b="b"/>
              <a:pathLst>
                <a:path w="3458098" h="698500">
                  <a:moveTo>
                    <a:pt x="3455872" y="355440"/>
                  </a:moveTo>
                  <a:lnTo>
                    <a:pt x="3259875" y="692309"/>
                  </a:lnTo>
                  <a:cubicBezTo>
                    <a:pt x="3257645" y="696142"/>
                    <a:pt x="3253546" y="698500"/>
                    <a:pt x="3249111" y="698500"/>
                  </a:cubicBezTo>
                  <a:lnTo>
                    <a:pt x="208987" y="698500"/>
                  </a:lnTo>
                  <a:cubicBezTo>
                    <a:pt x="204553" y="698500"/>
                    <a:pt x="200453" y="696142"/>
                    <a:pt x="198223" y="692309"/>
                  </a:cubicBezTo>
                  <a:lnTo>
                    <a:pt x="2227" y="355440"/>
                  </a:lnTo>
                  <a:cubicBezTo>
                    <a:pt x="0" y="351614"/>
                    <a:pt x="0" y="346886"/>
                    <a:pt x="2227" y="343060"/>
                  </a:cubicBezTo>
                  <a:lnTo>
                    <a:pt x="198223" y="6190"/>
                  </a:lnTo>
                  <a:cubicBezTo>
                    <a:pt x="200453" y="2358"/>
                    <a:pt x="204553" y="0"/>
                    <a:pt x="208987" y="0"/>
                  </a:cubicBezTo>
                  <a:lnTo>
                    <a:pt x="3249111" y="0"/>
                  </a:lnTo>
                  <a:cubicBezTo>
                    <a:pt x="3253546" y="0"/>
                    <a:pt x="3257645" y="2358"/>
                    <a:pt x="3259875" y="6190"/>
                  </a:cubicBezTo>
                  <a:lnTo>
                    <a:pt x="3455872" y="343060"/>
                  </a:lnTo>
                  <a:cubicBezTo>
                    <a:pt x="3458098" y="346886"/>
                    <a:pt x="3458098" y="351614"/>
                    <a:pt x="3455872" y="355440"/>
                  </a:cubicBez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2F843BBE-58BB-67AB-6BDC-05770EE5867B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CAB6E679-5316-EB41-E3D0-800A9BEB592C}"/>
              </a:ext>
            </a:extLst>
          </p:cNvPr>
          <p:cNvSpPr txBox="1"/>
          <p:nvPr/>
        </p:nvSpPr>
        <p:spPr>
          <a:xfrm>
            <a:off x="3786909" y="746119"/>
            <a:ext cx="4618182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EE661-2C18-19E1-FBF5-60E9424CF6B4}"/>
              </a:ext>
            </a:extLst>
          </p:cNvPr>
          <p:cNvSpPr txBox="1"/>
          <p:nvPr/>
        </p:nvSpPr>
        <p:spPr>
          <a:xfrm>
            <a:off x="1730326" y="2283627"/>
            <a:ext cx="8963074" cy="1341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Poppins"/>
              </a:rPr>
              <a:t>It detects the child's behavior when he sitting, sleeps or climbs into a dangerous area, and alerts parents through an alarm system in case of animal invasion and crying.</a:t>
            </a:r>
            <a:endParaRPr lang="en-GB" sz="2000" dirty="0">
              <a:latin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A1BE-DD6C-1A9B-672A-1C412F81C967}"/>
              </a:ext>
            </a:extLst>
          </p:cNvPr>
          <p:cNvSpPr txBox="1"/>
          <p:nvPr/>
        </p:nvSpPr>
        <p:spPr>
          <a:xfrm>
            <a:off x="1730326" y="4256437"/>
            <a:ext cx="8963074" cy="1341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Poppins"/>
              </a:rPr>
              <a:t>It detects the child's behavior when he sitting, sleeps or climbs into a dangerous area, and alerts parents through an alarm system in case of animal invasion and crying.</a:t>
            </a:r>
            <a:endParaRPr lang="en-GB" sz="2000" dirty="0">
              <a:latin typeface="Poppins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23486B0-3610-705D-7191-6BBCDC254A72}"/>
              </a:ext>
            </a:extLst>
          </p:cNvPr>
          <p:cNvSpPr/>
          <p:nvPr/>
        </p:nvSpPr>
        <p:spPr>
          <a:xfrm>
            <a:off x="1561750" y="4096624"/>
            <a:ext cx="10242958" cy="1661020"/>
          </a:xfrm>
          <a:prstGeom prst="homePlat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3EB45CB-C7B9-F673-BCFE-07E30E103BAF}"/>
              </a:ext>
            </a:extLst>
          </p:cNvPr>
          <p:cNvSpPr/>
          <p:nvPr/>
        </p:nvSpPr>
        <p:spPr>
          <a:xfrm>
            <a:off x="1561750" y="2123814"/>
            <a:ext cx="10242958" cy="1661020"/>
          </a:xfrm>
          <a:prstGeom prst="homePlat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292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C252AC4-B8A8-3583-95F5-709BEABD6D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0175" y="456254"/>
            <a:ext cx="4885190" cy="88602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27236" y="594248"/>
            <a:ext cx="4537528" cy="61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 b="1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Methodology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E2E21B-D793-581C-1576-275E8B7A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1780323"/>
            <a:ext cx="7040880" cy="3592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06917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728663" y="2252849"/>
            <a:ext cx="371475" cy="392906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D28892E-D458-7B60-13E1-5F9AD93763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1903" y="273342"/>
            <a:ext cx="5464061" cy="88730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4842" y="415630"/>
            <a:ext cx="4618182" cy="61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References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FC3E9-395C-1FE0-2AF9-E0C8D48D508B}"/>
              </a:ext>
            </a:extLst>
          </p:cNvPr>
          <p:cNvSpPr txBox="1"/>
          <p:nvPr/>
        </p:nvSpPr>
        <p:spPr>
          <a:xfrm>
            <a:off x="512618" y="1838564"/>
            <a:ext cx="11416146" cy="318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[1]  </a:t>
            </a:r>
            <a:r>
              <a:rPr lang="en-US" b="0" i="0" dirty="0">
                <a:effectLst/>
                <a:latin typeface="Arial" panose="020B0604020202020204" pitchFamily="34" charset="0"/>
              </a:rPr>
              <a:t>Z. Zhang, "Robotics," Research on Childcare Robot and the Influence on, vol. 10, p. 9, 2022.</a:t>
            </a:r>
          </a:p>
          <a:p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[2]  D. M. H. C.S.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Shivaraj</a:t>
            </a:r>
            <a:r>
              <a:rPr lang="en-US" b="0" i="0" dirty="0">
                <a:effectLst/>
                <a:latin typeface="Arial" panose="020B0604020202020204" pitchFamily="34" charset="0"/>
              </a:rPr>
              <a:t>, "International Research Journal of Engineering and Technology," ARTIFICIAL INTELLIGENCE FOR HUMAN BEHAVIOR ANALYSIS, vol. 05, no. 06, p. 8, June-2018.</a:t>
            </a:r>
          </a:p>
          <a:p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[3]  Y. Liu, "A Robotic Prototype System for Child Monitoring," in International Journal of Robotics and Automation (IJRA), vol. 2, no. 1, 2011, pp. 65.</a:t>
            </a:r>
          </a:p>
          <a:p>
            <a:endParaRPr lang="en-US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342900" marR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6295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D8974-6B86-861C-1476-CFBB288950DC}"/>
              </a:ext>
            </a:extLst>
          </p:cNvPr>
          <p:cNvSpPr txBox="1"/>
          <p:nvPr/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rPr>
              <a:t>Standards &amp;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8178-97E2-656E-A9CF-21D4ADC5D8AC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7C3"/>
              </a:buClr>
            </a:pP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Use of Gitlab as a centralized repository for code management.</a:t>
            </a:r>
          </a:p>
          <a:p>
            <a:pPr>
              <a:buClr>
                <a:srgbClr val="1287C3"/>
              </a:buClr>
            </a:pP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Use of appropriate naming conventions in the codes.</a:t>
            </a:r>
          </a:p>
          <a:p>
            <a:pPr>
              <a:buClr>
                <a:srgbClr val="1287C3"/>
              </a:buClr>
            </a:pP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Comment &amp; document the codes.</a:t>
            </a:r>
          </a:p>
          <a:p>
            <a:pPr marL="0">
              <a:buClr>
                <a:srgbClr val="1287C3"/>
              </a:buClr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EA52A-5318-BCB4-3D96-4DE4F761A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91" b="94528" l="1527" r="96947">
                        <a14:foregroundMark x1="8702" y1="47925" x2="10382" y2="55472"/>
                        <a14:foregroundMark x1="1679" y1="58302" x2="10382" y2="58302"/>
                        <a14:foregroundMark x1="89924" y1="40566" x2="92977" y2="56981"/>
                        <a14:foregroundMark x1="96947" y1="57925" x2="96947" y2="57925"/>
                        <a14:foregroundMark x1="15115" y1="41509" x2="15115" y2="44340"/>
                        <a14:foregroundMark x1="15115" y1="44340" x2="17710" y2="36415"/>
                        <a14:foregroundMark x1="22748" y1="40189" x2="29008" y2="23019"/>
                        <a14:foregroundMark x1="29618" y1="24528" x2="49008" y2="17170"/>
                        <a14:foregroundMark x1="42595" y1="8491" x2="47634" y2="10566"/>
                        <a14:foregroundMark x1="56947" y1="8491" x2="56947" y2="8491"/>
                        <a14:foregroundMark x1="52366" y1="19623" x2="64122" y2="30189"/>
                        <a14:foregroundMark x1="64122" y1="30189" x2="66870" y2="31509"/>
                        <a14:foregroundMark x1="55573" y1="32830" x2="36641" y2="40189"/>
                        <a14:foregroundMark x1="36641" y1="40189" x2="36641" y2="40189"/>
                        <a14:foregroundMark x1="62901" y1="61509" x2="35725" y2="68679"/>
                        <a14:foregroundMark x1="27939" y1="72264" x2="44733" y2="79245"/>
                        <a14:foregroundMark x1="44733" y1="79245" x2="67786" y2="71887"/>
                        <a14:foregroundMark x1="67786" y1="71887" x2="70229" y2="63585"/>
                        <a14:foregroundMark x1="41985" y1="92453" x2="52977" y2="91132"/>
                        <a14:foregroundMark x1="54046" y1="94528" x2="54046" y2="94528"/>
                        <a14:foregroundMark x1="16031" y1="47547" x2="9008" y2="56604"/>
                        <a14:foregroundMark x1="80000" y1="32830" x2="89618" y2="43962"/>
                        <a14:foregroundMark x1="89618" y1="43962" x2="89618" y2="45472"/>
                        <a14:foregroundMark x1="8397" y1="58302" x2="13588" y2="73208"/>
                        <a14:foregroundMark x1="13588" y1="73208" x2="1572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77677">
            <a:off x="7959022" y="3197991"/>
            <a:ext cx="4023360" cy="32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6513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7C52-E12A-2FD4-A2D5-134378965F0D}"/>
              </a:ext>
            </a:extLst>
          </p:cNvPr>
          <p:cNvSpPr txBox="1">
            <a:spLocks/>
          </p:cNvSpPr>
          <p:nvPr/>
        </p:nvSpPr>
        <p:spPr>
          <a:xfrm>
            <a:off x="300152" y="295688"/>
            <a:ext cx="11581047" cy="12391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>
                <a:latin typeface="Poppins ExtraBold" panose="00000900000000000000" pitchFamily="2" charset="0"/>
                <a:cs typeface="Poppins ExtraBold" panose="00000900000000000000" pitchFamily="2" charset="0"/>
              </a:rPr>
              <a:t>Professional, Legal, Social, Security and Ethical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3498-7BB5-287B-D65C-521A19765F72}"/>
              </a:ext>
            </a:extLst>
          </p:cNvPr>
          <p:cNvSpPr txBox="1">
            <a:spLocks/>
          </p:cNvSpPr>
          <p:nvPr/>
        </p:nvSpPr>
        <p:spPr>
          <a:xfrm>
            <a:off x="835136" y="1456966"/>
            <a:ext cx="11268373" cy="54010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287C3"/>
              </a:buClr>
            </a:pPr>
            <a:endParaRPr lang="en-US" b="1" i="0" dirty="0"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buClr>
                <a:srgbClr val="1287C3"/>
              </a:buClr>
            </a:pPr>
            <a:r>
              <a:rPr lang="en-US" i="0" dirty="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Monitoring of personal and sensitive information can have a legal impact on some countries and regions.</a:t>
            </a:r>
          </a:p>
          <a:p>
            <a:pPr marL="0" indent="0">
              <a:buClr>
                <a:srgbClr val="1287C3"/>
              </a:buClr>
              <a:buNone/>
            </a:pPr>
            <a:endParaRPr lang="en-US" i="0" dirty="0"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lvl="1">
              <a:buClr>
                <a:srgbClr val="1287C3"/>
              </a:buClr>
              <a:buFont typeface="Wingdings" panose="05000000000000000000" pitchFamily="2" charset="2"/>
              <a:buChar char="Ø"/>
            </a:pPr>
            <a:r>
              <a:rPr lang="en-US" b="1" i="0" dirty="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Solution: Privacy and Data Protection - </a:t>
            </a:r>
            <a:r>
              <a:rPr lang="en-US" b="0" i="0" dirty="0">
                <a:solidFill>
                  <a:srgbClr val="D1D5D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Address privacy concerns by implementing 		         strong data protection measures to secure any information collected by the robot.</a:t>
            </a:r>
          </a:p>
          <a:p>
            <a:pPr marL="457200" lvl="1" indent="0">
              <a:buClr>
                <a:srgbClr val="1287C3"/>
              </a:buClr>
              <a:buNone/>
            </a:pPr>
            <a:r>
              <a:rPr lang="en-US" dirty="0">
                <a:solidFill>
                  <a:srgbClr val="D1D5D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	</a:t>
            </a:r>
          </a:p>
          <a:p>
            <a:pPr marL="457200" lvl="1" indent="0">
              <a:buClr>
                <a:srgbClr val="1287C3"/>
              </a:buClr>
              <a:buNone/>
            </a:pPr>
            <a:r>
              <a:rPr lang="en-US" b="1" dirty="0">
                <a:solidFill>
                  <a:srgbClr val="D1D5D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	Example: </a:t>
            </a:r>
            <a:r>
              <a:rPr lang="en-US" b="0" i="0" dirty="0">
                <a:solidFill>
                  <a:srgbClr val="D1D5D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Comply with data privacy laws and regulations, such as 			                   		    </a:t>
            </a:r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General Data Protection Regulation (</a:t>
            </a:r>
            <a:r>
              <a:rPr lang="en-US" b="0" i="0" dirty="0">
                <a:solidFill>
                  <a:srgbClr val="D1D5D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GDPR) in Europe.</a:t>
            </a:r>
          </a:p>
          <a:p>
            <a:pPr>
              <a:buClr>
                <a:srgbClr val="1287C3"/>
              </a:buClr>
            </a:pPr>
            <a:r>
              <a:rPr lang="en-US" b="0" i="0" dirty="0">
                <a:solidFill>
                  <a:srgbClr val="D1D5D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Physical Security.</a:t>
            </a:r>
          </a:p>
          <a:p>
            <a:pPr marL="457200" lvl="1" indent="0">
              <a:buClr>
                <a:srgbClr val="1287C3"/>
              </a:buClr>
              <a:buNone/>
            </a:pPr>
            <a:endParaRPr lang="en-US" dirty="0">
              <a:solidFill>
                <a:srgbClr val="D1D5DB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lvl="1">
              <a:buClr>
                <a:srgbClr val="1287C3"/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D1D5D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b="1" i="0" dirty="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Solution:  </a:t>
            </a:r>
            <a:r>
              <a:rPr lang="en-US" b="0" i="0" dirty="0">
                <a:solidFill>
                  <a:srgbClr val="D1D5DB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Ensure that the robot is built with safety features to prevent it from 		                 	            causing harm to children and that it cannot be manipulated or used for 		              	            harmful purposes.</a:t>
            </a:r>
          </a:p>
        </p:txBody>
      </p:sp>
    </p:spTree>
    <p:extLst>
      <p:ext uri="{BB962C8B-B14F-4D97-AF65-F5344CB8AC3E}">
        <p14:creationId xmlns:p14="http://schemas.microsoft.com/office/powerpoint/2010/main" val="25829237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1F10F-1668-B877-6464-EE2C2F3D50E1}"/>
              </a:ext>
            </a:extLst>
          </p:cNvPr>
          <p:cNvSpPr txBox="1"/>
          <p:nvPr/>
        </p:nvSpPr>
        <p:spPr>
          <a:xfrm>
            <a:off x="1493044" y="399530"/>
            <a:ext cx="9274492" cy="707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Poppins ExtraBold" panose="00000900000000000000" pitchFamily="2" charset="0"/>
                <a:cs typeface="Poppins ExtraBold" panose="00000900000000000000" pitchFamily="2" charset="0"/>
              </a:rPr>
              <a:t>Non-functional Requirements</a:t>
            </a:r>
            <a:endParaRPr lang="en-US" sz="4400" b="1" cap="all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Poppins ExtraBold" panose="00000900000000000000" pitchFamily="2" charset="0"/>
              <a:ea typeface="+mj-ea"/>
              <a:cs typeface="Poppins ExtraBold" panose="000009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8E803-BAFA-2F50-33A2-10C0C12F92CA}"/>
              </a:ext>
            </a:extLst>
          </p:cNvPr>
          <p:cNvSpPr txBox="1"/>
          <p:nvPr/>
        </p:nvSpPr>
        <p:spPr>
          <a:xfrm>
            <a:off x="1783080" y="1519503"/>
            <a:ext cx="6446520" cy="38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1287C3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Mobility</a:t>
            </a:r>
          </a:p>
          <a:p>
            <a:pPr marL="285750" indent="-285750">
              <a:lnSpc>
                <a:spcPct val="250000"/>
              </a:lnSpc>
              <a:buClr>
                <a:srgbClr val="1287C3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Maintainability</a:t>
            </a:r>
          </a:p>
          <a:p>
            <a:pPr marL="285750" indent="-285750">
              <a:lnSpc>
                <a:spcPct val="250000"/>
              </a:lnSpc>
              <a:buClr>
                <a:srgbClr val="1287C3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Scalability</a:t>
            </a:r>
          </a:p>
          <a:p>
            <a:pPr marL="285750" indent="-285750">
              <a:lnSpc>
                <a:spcPct val="250000"/>
              </a:lnSpc>
              <a:buClr>
                <a:srgbClr val="1287C3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Flexibility</a:t>
            </a:r>
          </a:p>
          <a:p>
            <a:pPr marL="285750" indent="-285750">
              <a:lnSpc>
                <a:spcPct val="250000"/>
              </a:lnSpc>
              <a:buClr>
                <a:srgbClr val="1287C3"/>
              </a:buClr>
              <a:buFont typeface="Arial" panose="020B0604020202020204" pitchFamily="34" charset="0"/>
              <a:buChar char="•"/>
            </a:pPr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Ethical Considerations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50631-DDA7-08E4-6D5E-71566B6E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74" b="91892" l="9937" r="89748">
                        <a14:foregroundMark x1="14038" y1="62370" x2="14038" y2="79002"/>
                        <a14:foregroundMark x1="16088" y1="61123" x2="20820" y2="47817"/>
                        <a14:foregroundMark x1="32650" y1="19751" x2="45426" y2="20374"/>
                        <a14:foregroundMark x1="45426" y1="20374" x2="59148" y2="36590"/>
                        <a14:foregroundMark x1="59148" y1="36590" x2="59621" y2="59044"/>
                        <a14:foregroundMark x1="59621" y1="59044" x2="50473" y2="66736"/>
                        <a14:foregroundMark x1="50473" y1="66736" x2="41325" y2="38254"/>
                        <a14:foregroundMark x1="41325" y1="38254" x2="43533" y2="24948"/>
                        <a14:foregroundMark x1="33123" y1="19751" x2="35489" y2="59667"/>
                        <a14:foregroundMark x1="35489" y1="59667" x2="41325" y2="71310"/>
                        <a14:foregroundMark x1="41325" y1="71310" x2="58991" y2="71933"/>
                        <a14:foregroundMark x1="58991" y1="71933" x2="66088" y2="43867"/>
                        <a14:foregroundMark x1="66088" y1="43867" x2="64353" y2="20374"/>
                        <a14:foregroundMark x1="64353" y1="20374" x2="47003" y2="19751"/>
                        <a14:foregroundMark x1="46372" y1="24116" x2="54416" y2="32432"/>
                        <a14:foregroundMark x1="54416" y1="32432" x2="59306" y2="50728"/>
                        <a14:foregroundMark x1="59306" y1="50728" x2="48265" y2="61954"/>
                        <a14:foregroundMark x1="48265" y1="61954" x2="45268" y2="39085"/>
                        <a14:foregroundMark x1="45268" y1="39085" x2="46845" y2="23493"/>
                        <a14:foregroundMark x1="30757" y1="53638" x2="31861" y2="72765"/>
                        <a14:foregroundMark x1="31861" y1="72765" x2="42429" y2="80873"/>
                        <a14:foregroundMark x1="42429" y1="80873" x2="57886" y2="80249"/>
                        <a14:foregroundMark x1="57886" y1="80249" x2="66404" y2="68815"/>
                        <a14:foregroundMark x1="66404" y1="68815" x2="64984" y2="55509"/>
                        <a14:foregroundMark x1="64984" y1="55509" x2="54259" y2="62162"/>
                        <a14:foregroundMark x1="54259" y1="62162" x2="45426" y2="47609"/>
                        <a14:foregroundMark x1="45426" y1="47609" x2="33596" y2="50312"/>
                        <a14:foregroundMark x1="33596" y1="50312" x2="31230" y2="52599"/>
                        <a14:foregroundMark x1="32650" y1="56549" x2="47634" y2="44075"/>
                        <a14:foregroundMark x1="47634" y1="44075" x2="46688" y2="62162"/>
                        <a14:foregroundMark x1="46688" y1="62162" x2="35016" y2="62578"/>
                        <a14:foregroundMark x1="35016" y1="62578" x2="32177" y2="53015"/>
                        <a14:foregroundMark x1="72555" y1="15177" x2="81230" y2="43035"/>
                        <a14:foregroundMark x1="81230" y1="43035" x2="76025" y2="62162"/>
                        <a14:foregroundMark x1="76025" y1="62162" x2="71609" y2="67568"/>
                        <a14:foregroundMark x1="71136" y1="28482" x2="83596" y2="64241"/>
                        <a14:foregroundMark x1="83596" y1="64241" x2="76656" y2="75468"/>
                        <a14:foregroundMark x1="76656" y1="75468" x2="69243" y2="53015"/>
                        <a14:foregroundMark x1="69243" y1="53015" x2="68454" y2="27027"/>
                        <a14:foregroundMark x1="35804" y1="11435" x2="46530" y2="5198"/>
                        <a14:foregroundMark x1="46530" y1="5198" x2="57098" y2="4574"/>
                        <a14:foregroundMark x1="57098" y1="4574" x2="70347" y2="9979"/>
                        <a14:foregroundMark x1="70347" y1="9979" x2="80126" y2="21830"/>
                        <a14:foregroundMark x1="80126" y1="21830" x2="85804" y2="42204"/>
                        <a14:foregroundMark x1="85804" y1="42204" x2="85804" y2="55717"/>
                        <a14:foregroundMark x1="82492" y1="22245" x2="86593" y2="42412"/>
                        <a14:foregroundMark x1="86450" y1="43035" x2="78707" y2="76715"/>
                        <a14:foregroundMark x1="86593" y1="42412" x2="86450" y2="43035"/>
                        <a14:foregroundMark x1="78707" y1="76715" x2="69401" y2="92308"/>
                        <a14:foregroundMark x1="69401" y1="92308" x2="43691" y2="90229"/>
                        <a14:foregroundMark x1="43691" y1="90229" x2="37224" y2="86486"/>
                        <a14:foregroundMark x1="47792" y1="52391" x2="35016" y2="58004"/>
                        <a14:foregroundMark x1="35016" y1="58004" x2="46372" y2="58628"/>
                        <a14:foregroundMark x1="46372" y1="58628" x2="42429" y2="46985"/>
                        <a14:foregroundMark x1="17981" y1="52599" x2="15142" y2="29522"/>
                        <a14:foregroundMark x1="16562" y1="30353" x2="18454" y2="58212"/>
                        <a14:foregroundMark x1="18454" y1="58212" x2="13722" y2="43243"/>
                        <a14:foregroundMark x1="13722" y1="43243" x2="14038" y2="38462"/>
                        <a14:foregroundMark x1="83596" y1="25572" x2="89753" y2="40594"/>
                        <a14:foregroundMark x1="90495" y1="45342" x2="78707" y2="83992"/>
                        <a14:foregroundMark x1="78707" y1="83992" x2="71900" y2="92590"/>
                        <a14:foregroundMark x1="37131" y1="88522" x2="27129" y2="74636"/>
                        <a14:foregroundMark x1="27129" y1="74636" x2="21136" y2="42204"/>
                        <a14:foregroundMark x1="21136" y1="42204" x2="25311" y2="23525"/>
                        <a14:foregroundMark x1="60510" y1="94823" x2="43533" y2="89813"/>
                        <a14:foregroundMark x1="43533" y1="89813" x2="42759" y2="90026"/>
                        <a14:foregroundMark x1="57413" y1="91892" x2="37224" y2="75884"/>
                        <a14:foregroundMark x1="37224" y1="75884" x2="25237" y2="31185"/>
                        <a14:foregroundMark x1="25237" y1="31185" x2="45584" y2="17048"/>
                        <a14:foregroundMark x1="45584" y1="17048" x2="59621" y2="39085"/>
                        <a14:foregroundMark x1="59621" y1="39085" x2="57256" y2="75468"/>
                        <a14:foregroundMark x1="57256" y1="75468" x2="39432" y2="80042"/>
                        <a14:foregroundMark x1="39432" y1="80042" x2="32177" y2="73181"/>
                        <a14:foregroundMark x1="43533" y1="39917" x2="47476" y2="26611"/>
                        <a14:foregroundMark x1="47476" y1="26611" x2="67508" y2="24532"/>
                        <a14:foregroundMark x1="67508" y1="24532" x2="73975" y2="56549"/>
                        <a14:foregroundMark x1="73975" y1="56549" x2="54732" y2="62994"/>
                        <a14:foregroundMark x1="54732" y1="62994" x2="41167" y2="45114"/>
                        <a14:foregroundMark x1="41167" y1="45114" x2="42744" y2="34927"/>
                        <a14:foregroundMark x1="51893" y1="32017" x2="49369" y2="50728"/>
                        <a14:foregroundMark x1="49369" y1="50728" x2="54890" y2="37422"/>
                        <a14:foregroundMark x1="54890" y1="37422" x2="51104" y2="30146"/>
                        <a14:foregroundMark x1="13091" y1="40541" x2="12145" y2="57796"/>
                        <a14:foregroundMark x1="12145" y1="57796" x2="13565" y2="38669"/>
                        <a14:foregroundMark x1="13565" y1="38669" x2="18297" y2="58836"/>
                        <a14:foregroundMark x1="18297" y1="58836" x2="11672" y2="57173"/>
                        <a14:backgroundMark x1="24448" y1="23493" x2="27287" y2="17464"/>
                        <a14:backgroundMark x1="24763" y1="25988" x2="25394" y2="24324"/>
                        <a14:backgroundMark x1="90379" y1="43035" x2="90379" y2="43035"/>
                        <a14:backgroundMark x1="90694" y1="43659" x2="90694" y2="43659"/>
                        <a14:backgroundMark x1="90694" y1="43659" x2="90694" y2="43659"/>
                        <a14:backgroundMark x1="91167" y1="42412" x2="91167" y2="42412"/>
                        <a14:backgroundMark x1="90852" y1="42412" x2="90852" y2="42412"/>
                        <a14:backgroundMark x1="90694" y1="42412" x2="90694" y2="44491"/>
                        <a14:backgroundMark x1="90694" y1="40541" x2="90852" y2="45322"/>
                        <a14:backgroundMark x1="36278" y1="92308" x2="35331" y2="91268"/>
                        <a14:backgroundMark x1="35331" y1="91268" x2="46845" y2="97921"/>
                        <a14:backgroundMark x1="46845" y1="97921" x2="56782" y2="99584"/>
                        <a14:backgroundMark x1="56782" y1="99584" x2="68139" y2="98129"/>
                        <a14:backgroundMark x1="68139" y1="98129" x2="71451" y2="939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0750" y="1335202"/>
            <a:ext cx="5519615" cy="41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698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7A221C-9B85-24B9-989B-A8079281EAED}"/>
              </a:ext>
            </a:extLst>
          </p:cNvPr>
          <p:cNvSpPr txBox="1"/>
          <p:nvPr/>
        </p:nvSpPr>
        <p:spPr>
          <a:xfrm>
            <a:off x="919119" y="216309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Poppins ExtraBold" panose="00000900000000000000" pitchFamily="2" charset="0"/>
                <a:ea typeface="+mj-lt"/>
                <a:cs typeface="Poppins ExtraBold" panose="00000900000000000000" pitchFamily="2" charset="0"/>
              </a:rPr>
              <a:t>Commercialization</a:t>
            </a:r>
            <a:endParaRPr lang="en-US" sz="4400" b="1" cap="all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Poppins ExtraBold" panose="00000900000000000000" pitchFamily="2" charset="0"/>
              <a:ea typeface="+mj-ea"/>
              <a:cs typeface="Poppins ExtraBold" panose="000009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0B9A9-7D6C-6E05-9BCC-50F4A77E802B}"/>
              </a:ext>
            </a:extLst>
          </p:cNvPr>
          <p:cNvSpPr txBox="1"/>
          <p:nvPr/>
        </p:nvSpPr>
        <p:spPr>
          <a:xfrm>
            <a:off x="512618" y="1496291"/>
            <a:ext cx="11587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D1D5D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arget audience: parents, caregivers, childcare centers, and prenursery school engaging children of age 1 - 4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D1D5D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nique selling points of the product: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D1D5D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etecting threats while monitoring toddler environment.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Identifying </a:t>
            </a:r>
            <a:r>
              <a:rPr lang="en-US" sz="1600" dirty="0">
                <a:solidFill>
                  <a:srgbClr val="D1D5D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dangerous behaviors of the toddler.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Makes a perfect environment for the toddler.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Develop the robot design in toddler friendly manner.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3B864-05CB-892B-A022-392D641EB26F}"/>
              </a:ext>
            </a:extLst>
          </p:cNvPr>
          <p:cNvSpPr txBox="1"/>
          <p:nvPr/>
        </p:nvSpPr>
        <p:spPr>
          <a:xfrm>
            <a:off x="512618" y="3980593"/>
            <a:ext cx="114161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D1D5DB"/>
                </a:solidFill>
                <a:effectLst/>
                <a:latin typeface="Poppins Bold" panose="00000800000000000000" pitchFamily="2" charset="0"/>
                <a:cs typeface="Poppins Bold" panose="00000800000000000000" pitchFamily="2" charset="0"/>
              </a:rPr>
              <a:t>Online/content marketing: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Build a professional website that showcases our product's features, benefits, and pricing.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Use social media platforms to engage with your audience and promote our product.</a:t>
            </a:r>
          </a:p>
          <a:p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sz="1600" b="1" i="0" dirty="0">
                <a:effectLst/>
                <a:latin typeface="Poppins Bold" panose="00000800000000000000" pitchFamily="2" charset="0"/>
                <a:cs typeface="Poppins Bold" panose="00000800000000000000" pitchFamily="2" charset="0"/>
              </a:rPr>
              <a:t>Influencer Marketing: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Partner with parenting influencers, bloggers, and experts who can review and promote your product.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D1D5DB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Attend industry-related events and trade shows to showcase our product.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CB08A-8A9C-39B4-A76E-E3188F2EE48A}"/>
              </a:ext>
            </a:extLst>
          </p:cNvPr>
          <p:cNvSpPr txBox="1"/>
          <p:nvPr/>
        </p:nvSpPr>
        <p:spPr>
          <a:xfrm>
            <a:off x="680720" y="3429000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Bold" panose="00000800000000000000" pitchFamily="2" charset="0"/>
                <a:cs typeface="Poppins Bold" panose="00000800000000000000" pitchFamily="2" charset="0"/>
              </a:rPr>
              <a:t>Marketing Plan</a:t>
            </a:r>
          </a:p>
        </p:txBody>
      </p:sp>
    </p:spTree>
    <p:extLst>
      <p:ext uri="{BB962C8B-B14F-4D97-AF65-F5344CB8AC3E}">
        <p14:creationId xmlns:p14="http://schemas.microsoft.com/office/powerpoint/2010/main" val="260406189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ADCF5A-3D6A-CE4A-2DB6-122ADC96E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b="673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F91AA-C289-8F55-ED19-F7C1BB96B395}"/>
              </a:ext>
            </a:extLst>
          </p:cNvPr>
          <p:cNvSpPr txBox="1"/>
          <p:nvPr/>
        </p:nvSpPr>
        <p:spPr>
          <a:xfrm>
            <a:off x="1595269" y="1268729"/>
            <a:ext cx="9001462" cy="2241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rPr>
              <a:t>Demonstration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A52102F-AEE4-95EA-ECE1-31F5AED4F389}"/>
              </a:ext>
            </a:extLst>
          </p:cNvPr>
          <p:cNvSpPr/>
          <p:nvPr/>
        </p:nvSpPr>
        <p:spPr>
          <a:xfrm>
            <a:off x="3017520" y="2389345"/>
            <a:ext cx="6149339" cy="1474534"/>
          </a:xfrm>
          <a:prstGeom prst="flowChartAlternateProcess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887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y question marks on black background">
            <a:extLst>
              <a:ext uri="{FF2B5EF4-FFF2-40B4-BE49-F238E27FC236}">
                <a16:creationId xmlns:a16="http://schemas.microsoft.com/office/drawing/2014/main" id="{FD0D1999-C098-952F-CA96-F7183C204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3CC5C-0EFF-6502-6836-08653D9CDF8E}"/>
              </a:ext>
            </a:extLst>
          </p:cNvPr>
          <p:cNvSpPr txBox="1"/>
          <p:nvPr/>
        </p:nvSpPr>
        <p:spPr>
          <a:xfrm>
            <a:off x="1025843" y="2665714"/>
            <a:ext cx="6212204" cy="763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rPr>
              <a:t>Questions ?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3D36D498-4A5A-C6CE-72C3-EE3A685C1658}"/>
              </a:ext>
            </a:extLst>
          </p:cNvPr>
          <p:cNvSpPr/>
          <p:nvPr/>
        </p:nvSpPr>
        <p:spPr>
          <a:xfrm>
            <a:off x="1817370" y="2388806"/>
            <a:ext cx="4686299" cy="1268794"/>
          </a:xfrm>
          <a:prstGeom prst="flowChartAlternateProcess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597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43330177-4D73-043B-2359-0A98DB3F2F48}"/>
              </a:ext>
            </a:extLst>
          </p:cNvPr>
          <p:cNvGrpSpPr/>
          <p:nvPr/>
        </p:nvGrpSpPr>
        <p:grpSpPr>
          <a:xfrm rot="10800000">
            <a:off x="842346" y="3999841"/>
            <a:ext cx="2806700" cy="2515259"/>
            <a:chOff x="2585941" y="1452562"/>
            <a:chExt cx="7024212" cy="3601306"/>
          </a:xfrm>
          <a:gradFill>
            <a:gsLst>
              <a:gs pos="100000">
                <a:srgbClr val="0F4854">
                  <a:alpha val="80000"/>
                </a:srgbClr>
              </a:gs>
              <a:gs pos="0">
                <a:srgbClr val="0F4854">
                  <a:alpha val="0"/>
                </a:srgbClr>
              </a:gs>
            </a:gsLst>
            <a:lin ang="5400000" scaled="1"/>
          </a:gra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93A250-1213-FDB6-BC54-4578DAE2610A}"/>
                </a:ext>
              </a:extLst>
            </p:cNvPr>
            <p:cNvSpPr/>
            <p:nvPr/>
          </p:nvSpPr>
          <p:spPr>
            <a:xfrm>
              <a:off x="2586037" y="4896992"/>
              <a:ext cx="7018972" cy="156876"/>
            </a:xfrm>
            <a:custGeom>
              <a:avLst/>
              <a:gdLst>
                <a:gd name="connsiteX0" fmla="*/ 0 w 7018972"/>
                <a:gd name="connsiteY0" fmla="*/ 95 h 156876"/>
                <a:gd name="connsiteX1" fmla="*/ 49911 w 7018972"/>
                <a:gd name="connsiteY1" fmla="*/ 857 h 156876"/>
                <a:gd name="connsiteX2" fmla="*/ 6967157 w 7018972"/>
                <a:gd name="connsiteY2" fmla="*/ 857 h 156876"/>
                <a:gd name="connsiteX3" fmla="*/ 7018973 w 7018972"/>
                <a:gd name="connsiteY3" fmla="*/ 857 h 156876"/>
                <a:gd name="connsiteX4" fmla="*/ 7018973 w 7018972"/>
                <a:gd name="connsiteY4" fmla="*/ 156115 h 156876"/>
                <a:gd name="connsiteX5" fmla="*/ 6970777 w 7018972"/>
                <a:gd name="connsiteY5" fmla="*/ 156115 h 156876"/>
                <a:gd name="connsiteX6" fmla="*/ 49911 w 7018972"/>
                <a:gd name="connsiteY6" fmla="*/ 156115 h 156876"/>
                <a:gd name="connsiteX7" fmla="*/ 0 w 7018972"/>
                <a:gd name="connsiteY7" fmla="*/ 156877 h 156876"/>
                <a:gd name="connsiteX8" fmla="*/ 0 w 7018972"/>
                <a:gd name="connsiteY8" fmla="*/ 0 h 1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156876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5628" y="857"/>
                    <a:pt x="4661440" y="857"/>
                    <a:pt x="6967157" y="857"/>
                  </a:cubicBezTo>
                  <a:cubicBezTo>
                    <a:pt x="6983635" y="857"/>
                    <a:pt x="7000113" y="857"/>
                    <a:pt x="7018973" y="857"/>
                  </a:cubicBezTo>
                  <a:lnTo>
                    <a:pt x="7018973" y="156115"/>
                  </a:lnTo>
                  <a:cubicBezTo>
                    <a:pt x="7003066" y="156115"/>
                    <a:pt x="6986874" y="156115"/>
                    <a:pt x="6970777" y="156115"/>
                  </a:cubicBezTo>
                  <a:cubicBezTo>
                    <a:pt x="4663821" y="156115"/>
                    <a:pt x="2356866" y="156115"/>
                    <a:pt x="49911" y="156115"/>
                  </a:cubicBezTo>
                  <a:cubicBezTo>
                    <a:pt x="33242" y="156115"/>
                    <a:pt x="16669" y="156591"/>
                    <a:pt x="0" y="156877"/>
                  </a:cubicBezTo>
                  <a:cubicBezTo>
                    <a:pt x="0" y="104585"/>
                    <a:pt x="0" y="52292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8AA89BA-9951-853B-78D1-68DD7C12DC40}"/>
                </a:ext>
              </a:extLst>
            </p:cNvPr>
            <p:cNvSpPr/>
            <p:nvPr/>
          </p:nvSpPr>
          <p:spPr>
            <a:xfrm>
              <a:off x="2586037" y="4732971"/>
              <a:ext cx="7018972" cy="149733"/>
            </a:xfrm>
            <a:custGeom>
              <a:avLst/>
              <a:gdLst>
                <a:gd name="connsiteX0" fmla="*/ 0 w 7018972"/>
                <a:gd name="connsiteY0" fmla="*/ 95 h 149733"/>
                <a:gd name="connsiteX1" fmla="*/ 49911 w 7018972"/>
                <a:gd name="connsiteY1" fmla="*/ 857 h 149733"/>
                <a:gd name="connsiteX2" fmla="*/ 6967157 w 7018972"/>
                <a:gd name="connsiteY2" fmla="*/ 857 h 149733"/>
                <a:gd name="connsiteX3" fmla="*/ 7018973 w 7018972"/>
                <a:gd name="connsiteY3" fmla="*/ 857 h 149733"/>
                <a:gd name="connsiteX4" fmla="*/ 7018973 w 7018972"/>
                <a:gd name="connsiteY4" fmla="*/ 148971 h 149733"/>
                <a:gd name="connsiteX5" fmla="*/ 6970777 w 7018972"/>
                <a:gd name="connsiteY5" fmla="*/ 148971 h 149733"/>
                <a:gd name="connsiteX6" fmla="*/ 49911 w 7018972"/>
                <a:gd name="connsiteY6" fmla="*/ 148971 h 149733"/>
                <a:gd name="connsiteX7" fmla="*/ 0 w 7018972"/>
                <a:gd name="connsiteY7" fmla="*/ 149733 h 149733"/>
                <a:gd name="connsiteX8" fmla="*/ 0 w 7018972"/>
                <a:gd name="connsiteY8" fmla="*/ 0 h 14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149733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5628" y="857"/>
                    <a:pt x="4661440" y="857"/>
                    <a:pt x="6967157" y="857"/>
                  </a:cubicBezTo>
                  <a:lnTo>
                    <a:pt x="7018973" y="857"/>
                  </a:lnTo>
                  <a:lnTo>
                    <a:pt x="7018973" y="148971"/>
                  </a:lnTo>
                  <a:cubicBezTo>
                    <a:pt x="7003066" y="148971"/>
                    <a:pt x="6986874" y="148971"/>
                    <a:pt x="6970777" y="148971"/>
                  </a:cubicBezTo>
                  <a:cubicBezTo>
                    <a:pt x="4663821" y="148971"/>
                    <a:pt x="2356866" y="148971"/>
                    <a:pt x="49911" y="148971"/>
                  </a:cubicBezTo>
                  <a:cubicBezTo>
                    <a:pt x="33242" y="148971"/>
                    <a:pt x="16669" y="149447"/>
                    <a:pt x="0" y="149733"/>
                  </a:cubicBezTo>
                  <a:cubicBezTo>
                    <a:pt x="0" y="99822"/>
                    <a:pt x="0" y="49911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C9557D5-8647-993C-85C9-3D3CC2AF6A4F}"/>
                </a:ext>
              </a:extLst>
            </p:cNvPr>
            <p:cNvSpPr/>
            <p:nvPr/>
          </p:nvSpPr>
          <p:spPr>
            <a:xfrm>
              <a:off x="2586037" y="4568951"/>
              <a:ext cx="7018972" cy="142589"/>
            </a:xfrm>
            <a:custGeom>
              <a:avLst/>
              <a:gdLst>
                <a:gd name="connsiteX0" fmla="*/ 0 w 7018972"/>
                <a:gd name="connsiteY0" fmla="*/ 95 h 142589"/>
                <a:gd name="connsiteX1" fmla="*/ 49911 w 7018972"/>
                <a:gd name="connsiteY1" fmla="*/ 857 h 142589"/>
                <a:gd name="connsiteX2" fmla="*/ 6967157 w 7018972"/>
                <a:gd name="connsiteY2" fmla="*/ 857 h 142589"/>
                <a:gd name="connsiteX3" fmla="*/ 7018973 w 7018972"/>
                <a:gd name="connsiteY3" fmla="*/ 857 h 142589"/>
                <a:gd name="connsiteX4" fmla="*/ 7018973 w 7018972"/>
                <a:gd name="connsiteY4" fmla="*/ 141827 h 142589"/>
                <a:gd name="connsiteX5" fmla="*/ 6970777 w 7018972"/>
                <a:gd name="connsiteY5" fmla="*/ 141827 h 142589"/>
                <a:gd name="connsiteX6" fmla="*/ 49911 w 7018972"/>
                <a:gd name="connsiteY6" fmla="*/ 141827 h 142589"/>
                <a:gd name="connsiteX7" fmla="*/ 0 w 7018972"/>
                <a:gd name="connsiteY7" fmla="*/ 142589 h 142589"/>
                <a:gd name="connsiteX8" fmla="*/ 0 w 7018972"/>
                <a:gd name="connsiteY8" fmla="*/ 0 h 14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142589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5628" y="857"/>
                    <a:pt x="4661440" y="857"/>
                    <a:pt x="6967157" y="857"/>
                  </a:cubicBezTo>
                  <a:lnTo>
                    <a:pt x="7018973" y="857"/>
                  </a:lnTo>
                  <a:lnTo>
                    <a:pt x="7018973" y="141827"/>
                  </a:lnTo>
                  <a:lnTo>
                    <a:pt x="6970777" y="141827"/>
                  </a:lnTo>
                  <a:cubicBezTo>
                    <a:pt x="4663821" y="141827"/>
                    <a:pt x="2356866" y="141827"/>
                    <a:pt x="49911" y="141827"/>
                  </a:cubicBezTo>
                  <a:cubicBezTo>
                    <a:pt x="33242" y="141827"/>
                    <a:pt x="16669" y="142304"/>
                    <a:pt x="0" y="142589"/>
                  </a:cubicBezTo>
                  <a:cubicBezTo>
                    <a:pt x="0" y="95060"/>
                    <a:pt x="0" y="47530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34ACFBA-EA1E-C85B-05BC-3E91FDFBDC71}"/>
                </a:ext>
              </a:extLst>
            </p:cNvPr>
            <p:cNvSpPr/>
            <p:nvPr/>
          </p:nvSpPr>
          <p:spPr>
            <a:xfrm>
              <a:off x="2586037" y="4404930"/>
              <a:ext cx="7018972" cy="135540"/>
            </a:xfrm>
            <a:custGeom>
              <a:avLst/>
              <a:gdLst>
                <a:gd name="connsiteX0" fmla="*/ 0 w 7018972"/>
                <a:gd name="connsiteY0" fmla="*/ 95 h 135540"/>
                <a:gd name="connsiteX1" fmla="*/ 49911 w 7018972"/>
                <a:gd name="connsiteY1" fmla="*/ 857 h 135540"/>
                <a:gd name="connsiteX2" fmla="*/ 6967157 w 7018972"/>
                <a:gd name="connsiteY2" fmla="*/ 857 h 135540"/>
                <a:gd name="connsiteX3" fmla="*/ 7018973 w 7018972"/>
                <a:gd name="connsiteY3" fmla="*/ 857 h 135540"/>
                <a:gd name="connsiteX4" fmla="*/ 7018973 w 7018972"/>
                <a:gd name="connsiteY4" fmla="*/ 134779 h 135540"/>
                <a:gd name="connsiteX5" fmla="*/ 6970777 w 7018972"/>
                <a:gd name="connsiteY5" fmla="*/ 134779 h 135540"/>
                <a:gd name="connsiteX6" fmla="*/ 49911 w 7018972"/>
                <a:gd name="connsiteY6" fmla="*/ 134779 h 135540"/>
                <a:gd name="connsiteX7" fmla="*/ 0 w 7018972"/>
                <a:gd name="connsiteY7" fmla="*/ 135541 h 135540"/>
                <a:gd name="connsiteX8" fmla="*/ 0 w 7018972"/>
                <a:gd name="connsiteY8" fmla="*/ 0 h 13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135540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5628" y="857"/>
                    <a:pt x="4661440" y="857"/>
                    <a:pt x="6967157" y="857"/>
                  </a:cubicBezTo>
                  <a:cubicBezTo>
                    <a:pt x="6983635" y="857"/>
                    <a:pt x="7000113" y="857"/>
                    <a:pt x="7018973" y="857"/>
                  </a:cubicBezTo>
                  <a:lnTo>
                    <a:pt x="7018973" y="134779"/>
                  </a:lnTo>
                  <a:lnTo>
                    <a:pt x="6970777" y="134779"/>
                  </a:lnTo>
                  <a:cubicBezTo>
                    <a:pt x="4663821" y="134779"/>
                    <a:pt x="2356866" y="134779"/>
                    <a:pt x="49911" y="134779"/>
                  </a:cubicBezTo>
                  <a:cubicBezTo>
                    <a:pt x="33242" y="134779"/>
                    <a:pt x="16669" y="135255"/>
                    <a:pt x="0" y="135541"/>
                  </a:cubicBezTo>
                  <a:cubicBezTo>
                    <a:pt x="0" y="90392"/>
                    <a:pt x="0" y="45244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DA0E30C-54BA-6C90-2459-4DE0A66A3F8E}"/>
                </a:ext>
              </a:extLst>
            </p:cNvPr>
            <p:cNvSpPr/>
            <p:nvPr/>
          </p:nvSpPr>
          <p:spPr>
            <a:xfrm>
              <a:off x="2586037" y="4240910"/>
              <a:ext cx="7018972" cy="128397"/>
            </a:xfrm>
            <a:custGeom>
              <a:avLst/>
              <a:gdLst>
                <a:gd name="connsiteX0" fmla="*/ 0 w 7018972"/>
                <a:gd name="connsiteY0" fmla="*/ 95 h 128397"/>
                <a:gd name="connsiteX1" fmla="*/ 49911 w 7018972"/>
                <a:gd name="connsiteY1" fmla="*/ 857 h 128397"/>
                <a:gd name="connsiteX2" fmla="*/ 6967157 w 7018972"/>
                <a:gd name="connsiteY2" fmla="*/ 857 h 128397"/>
                <a:gd name="connsiteX3" fmla="*/ 7018973 w 7018972"/>
                <a:gd name="connsiteY3" fmla="*/ 857 h 128397"/>
                <a:gd name="connsiteX4" fmla="*/ 7018973 w 7018972"/>
                <a:gd name="connsiteY4" fmla="*/ 127635 h 128397"/>
                <a:gd name="connsiteX5" fmla="*/ 6970777 w 7018972"/>
                <a:gd name="connsiteY5" fmla="*/ 127635 h 128397"/>
                <a:gd name="connsiteX6" fmla="*/ 49911 w 7018972"/>
                <a:gd name="connsiteY6" fmla="*/ 127635 h 128397"/>
                <a:gd name="connsiteX7" fmla="*/ 0 w 7018972"/>
                <a:gd name="connsiteY7" fmla="*/ 128397 h 128397"/>
                <a:gd name="connsiteX8" fmla="*/ 0 w 7018972"/>
                <a:gd name="connsiteY8" fmla="*/ 0 h 128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128397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5628" y="857"/>
                    <a:pt x="4661440" y="857"/>
                    <a:pt x="6967157" y="857"/>
                  </a:cubicBezTo>
                  <a:lnTo>
                    <a:pt x="7018973" y="857"/>
                  </a:lnTo>
                  <a:lnTo>
                    <a:pt x="7018973" y="127635"/>
                  </a:lnTo>
                  <a:lnTo>
                    <a:pt x="6970777" y="127635"/>
                  </a:lnTo>
                  <a:cubicBezTo>
                    <a:pt x="4663821" y="127635"/>
                    <a:pt x="2356866" y="127635"/>
                    <a:pt x="49911" y="127635"/>
                  </a:cubicBezTo>
                  <a:cubicBezTo>
                    <a:pt x="33242" y="127635"/>
                    <a:pt x="16669" y="128111"/>
                    <a:pt x="0" y="128397"/>
                  </a:cubicBezTo>
                  <a:cubicBezTo>
                    <a:pt x="0" y="85630"/>
                    <a:pt x="0" y="42863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E1F3AC-DB3E-00A8-3A29-ABCB13B178D1}"/>
                </a:ext>
              </a:extLst>
            </p:cNvPr>
            <p:cNvSpPr/>
            <p:nvPr/>
          </p:nvSpPr>
          <p:spPr>
            <a:xfrm>
              <a:off x="2586037" y="4076985"/>
              <a:ext cx="7018972" cy="121158"/>
            </a:xfrm>
            <a:custGeom>
              <a:avLst/>
              <a:gdLst>
                <a:gd name="connsiteX0" fmla="*/ 0 w 7018972"/>
                <a:gd name="connsiteY0" fmla="*/ 0 h 121158"/>
                <a:gd name="connsiteX1" fmla="*/ 49911 w 7018972"/>
                <a:gd name="connsiteY1" fmla="*/ 762 h 121158"/>
                <a:gd name="connsiteX2" fmla="*/ 6967157 w 7018972"/>
                <a:gd name="connsiteY2" fmla="*/ 762 h 121158"/>
                <a:gd name="connsiteX3" fmla="*/ 7018973 w 7018972"/>
                <a:gd name="connsiteY3" fmla="*/ 762 h 121158"/>
                <a:gd name="connsiteX4" fmla="*/ 7018973 w 7018972"/>
                <a:gd name="connsiteY4" fmla="*/ 120396 h 121158"/>
                <a:gd name="connsiteX5" fmla="*/ 6970777 w 7018972"/>
                <a:gd name="connsiteY5" fmla="*/ 120396 h 121158"/>
                <a:gd name="connsiteX6" fmla="*/ 49911 w 7018972"/>
                <a:gd name="connsiteY6" fmla="*/ 120396 h 121158"/>
                <a:gd name="connsiteX7" fmla="*/ 0 w 7018972"/>
                <a:gd name="connsiteY7" fmla="*/ 121158 h 121158"/>
                <a:gd name="connsiteX8" fmla="*/ 0 w 7018972"/>
                <a:gd name="connsiteY8" fmla="*/ 0 h 12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121158">
                  <a:moveTo>
                    <a:pt x="0" y="0"/>
                  </a:moveTo>
                  <a:cubicBezTo>
                    <a:pt x="16669" y="286"/>
                    <a:pt x="33242" y="762"/>
                    <a:pt x="49911" y="762"/>
                  </a:cubicBezTo>
                  <a:cubicBezTo>
                    <a:pt x="2355628" y="762"/>
                    <a:pt x="4661440" y="762"/>
                    <a:pt x="6967157" y="762"/>
                  </a:cubicBezTo>
                  <a:lnTo>
                    <a:pt x="7018973" y="762"/>
                  </a:lnTo>
                  <a:lnTo>
                    <a:pt x="7018973" y="120396"/>
                  </a:lnTo>
                  <a:lnTo>
                    <a:pt x="6970777" y="120396"/>
                  </a:lnTo>
                  <a:cubicBezTo>
                    <a:pt x="4663821" y="120396"/>
                    <a:pt x="2356866" y="120396"/>
                    <a:pt x="49911" y="120396"/>
                  </a:cubicBezTo>
                  <a:cubicBezTo>
                    <a:pt x="33242" y="120396"/>
                    <a:pt x="16669" y="120872"/>
                    <a:pt x="0" y="121158"/>
                  </a:cubicBezTo>
                  <a:cubicBezTo>
                    <a:pt x="0" y="80867"/>
                    <a:pt x="0" y="40386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A52599E-394A-EEBD-282A-43DE9BD2F062}"/>
                </a:ext>
              </a:extLst>
            </p:cNvPr>
            <p:cNvSpPr/>
            <p:nvPr/>
          </p:nvSpPr>
          <p:spPr>
            <a:xfrm>
              <a:off x="2586037" y="3912869"/>
              <a:ext cx="7018972" cy="114109"/>
            </a:xfrm>
            <a:custGeom>
              <a:avLst/>
              <a:gdLst>
                <a:gd name="connsiteX0" fmla="*/ 0 w 7018972"/>
                <a:gd name="connsiteY0" fmla="*/ 95 h 114109"/>
                <a:gd name="connsiteX1" fmla="*/ 49911 w 7018972"/>
                <a:gd name="connsiteY1" fmla="*/ 858 h 114109"/>
                <a:gd name="connsiteX2" fmla="*/ 6967157 w 7018972"/>
                <a:gd name="connsiteY2" fmla="*/ 858 h 114109"/>
                <a:gd name="connsiteX3" fmla="*/ 7018973 w 7018972"/>
                <a:gd name="connsiteY3" fmla="*/ 858 h 114109"/>
                <a:gd name="connsiteX4" fmla="*/ 7018973 w 7018972"/>
                <a:gd name="connsiteY4" fmla="*/ 113348 h 114109"/>
                <a:gd name="connsiteX5" fmla="*/ 6970777 w 7018972"/>
                <a:gd name="connsiteY5" fmla="*/ 113348 h 114109"/>
                <a:gd name="connsiteX6" fmla="*/ 49911 w 7018972"/>
                <a:gd name="connsiteY6" fmla="*/ 113348 h 114109"/>
                <a:gd name="connsiteX7" fmla="*/ 0 w 7018972"/>
                <a:gd name="connsiteY7" fmla="*/ 114110 h 114109"/>
                <a:gd name="connsiteX8" fmla="*/ 0 w 7018972"/>
                <a:gd name="connsiteY8" fmla="*/ 0 h 11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114109">
                  <a:moveTo>
                    <a:pt x="0" y="95"/>
                  </a:moveTo>
                  <a:cubicBezTo>
                    <a:pt x="16669" y="381"/>
                    <a:pt x="33242" y="858"/>
                    <a:pt x="49911" y="858"/>
                  </a:cubicBezTo>
                  <a:cubicBezTo>
                    <a:pt x="2355628" y="858"/>
                    <a:pt x="4661440" y="858"/>
                    <a:pt x="6967157" y="858"/>
                  </a:cubicBezTo>
                  <a:lnTo>
                    <a:pt x="7018973" y="858"/>
                  </a:lnTo>
                  <a:lnTo>
                    <a:pt x="7018973" y="113348"/>
                  </a:lnTo>
                  <a:lnTo>
                    <a:pt x="6970777" y="113348"/>
                  </a:lnTo>
                  <a:cubicBezTo>
                    <a:pt x="4663821" y="113348"/>
                    <a:pt x="2356866" y="113348"/>
                    <a:pt x="49911" y="113348"/>
                  </a:cubicBezTo>
                  <a:cubicBezTo>
                    <a:pt x="33242" y="113348"/>
                    <a:pt x="16669" y="113824"/>
                    <a:pt x="0" y="114110"/>
                  </a:cubicBezTo>
                  <a:cubicBezTo>
                    <a:pt x="0" y="76105"/>
                    <a:pt x="0" y="38005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BB356-2282-6515-17BB-E9FED6E694E8}"/>
                </a:ext>
              </a:extLst>
            </p:cNvPr>
            <p:cNvSpPr/>
            <p:nvPr/>
          </p:nvSpPr>
          <p:spPr>
            <a:xfrm>
              <a:off x="2585941" y="3748849"/>
              <a:ext cx="7018972" cy="106965"/>
            </a:xfrm>
            <a:custGeom>
              <a:avLst/>
              <a:gdLst>
                <a:gd name="connsiteX0" fmla="*/ 95 w 7018972"/>
                <a:gd name="connsiteY0" fmla="*/ 95 h 106965"/>
                <a:gd name="connsiteX1" fmla="*/ 50006 w 7018972"/>
                <a:gd name="connsiteY1" fmla="*/ 857 h 106965"/>
                <a:gd name="connsiteX2" fmla="*/ 6967252 w 7018972"/>
                <a:gd name="connsiteY2" fmla="*/ 857 h 106965"/>
                <a:gd name="connsiteX3" fmla="*/ 7018973 w 7018972"/>
                <a:gd name="connsiteY3" fmla="*/ 857 h 106965"/>
                <a:gd name="connsiteX4" fmla="*/ 7018973 w 7018972"/>
                <a:gd name="connsiteY4" fmla="*/ 106204 h 106965"/>
                <a:gd name="connsiteX5" fmla="*/ 6970776 w 7018972"/>
                <a:gd name="connsiteY5" fmla="*/ 106204 h 106965"/>
                <a:gd name="connsiteX6" fmla="*/ 49911 w 7018972"/>
                <a:gd name="connsiteY6" fmla="*/ 106204 h 106965"/>
                <a:gd name="connsiteX7" fmla="*/ 0 w 7018972"/>
                <a:gd name="connsiteY7" fmla="*/ 106966 h 106965"/>
                <a:gd name="connsiteX8" fmla="*/ 0 w 7018972"/>
                <a:gd name="connsiteY8" fmla="*/ 0 h 10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106965">
                  <a:moveTo>
                    <a:pt x="95" y="95"/>
                  </a:moveTo>
                  <a:cubicBezTo>
                    <a:pt x="16764" y="381"/>
                    <a:pt x="33338" y="857"/>
                    <a:pt x="50006" y="857"/>
                  </a:cubicBezTo>
                  <a:cubicBezTo>
                    <a:pt x="2355723" y="857"/>
                    <a:pt x="4661535" y="857"/>
                    <a:pt x="6967252" y="857"/>
                  </a:cubicBezTo>
                  <a:lnTo>
                    <a:pt x="7018973" y="857"/>
                  </a:lnTo>
                  <a:lnTo>
                    <a:pt x="7018973" y="106204"/>
                  </a:lnTo>
                  <a:lnTo>
                    <a:pt x="6970776" y="106204"/>
                  </a:lnTo>
                  <a:cubicBezTo>
                    <a:pt x="4663821" y="106204"/>
                    <a:pt x="2356866" y="106204"/>
                    <a:pt x="49911" y="106204"/>
                  </a:cubicBezTo>
                  <a:cubicBezTo>
                    <a:pt x="33242" y="106204"/>
                    <a:pt x="16669" y="106680"/>
                    <a:pt x="0" y="106966"/>
                  </a:cubicBezTo>
                  <a:cubicBezTo>
                    <a:pt x="0" y="71342"/>
                    <a:pt x="0" y="35624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77E8A3-6230-5EB6-4D05-F8DB59F424A7}"/>
                </a:ext>
              </a:extLst>
            </p:cNvPr>
            <p:cNvSpPr/>
            <p:nvPr/>
          </p:nvSpPr>
          <p:spPr>
            <a:xfrm>
              <a:off x="2585941" y="3584923"/>
              <a:ext cx="7018972" cy="99726"/>
            </a:xfrm>
            <a:custGeom>
              <a:avLst/>
              <a:gdLst>
                <a:gd name="connsiteX0" fmla="*/ 95 w 7018972"/>
                <a:gd name="connsiteY0" fmla="*/ 0 h 99726"/>
                <a:gd name="connsiteX1" fmla="*/ 50006 w 7018972"/>
                <a:gd name="connsiteY1" fmla="*/ 762 h 99726"/>
                <a:gd name="connsiteX2" fmla="*/ 6967252 w 7018972"/>
                <a:gd name="connsiteY2" fmla="*/ 762 h 99726"/>
                <a:gd name="connsiteX3" fmla="*/ 7018973 w 7018972"/>
                <a:gd name="connsiteY3" fmla="*/ 762 h 99726"/>
                <a:gd name="connsiteX4" fmla="*/ 7018973 w 7018972"/>
                <a:gd name="connsiteY4" fmla="*/ 98965 h 99726"/>
                <a:gd name="connsiteX5" fmla="*/ 6970776 w 7018972"/>
                <a:gd name="connsiteY5" fmla="*/ 98965 h 99726"/>
                <a:gd name="connsiteX6" fmla="*/ 49911 w 7018972"/>
                <a:gd name="connsiteY6" fmla="*/ 98965 h 99726"/>
                <a:gd name="connsiteX7" fmla="*/ 0 w 7018972"/>
                <a:gd name="connsiteY7" fmla="*/ 99727 h 99726"/>
                <a:gd name="connsiteX8" fmla="*/ 95 w 7018972"/>
                <a:gd name="connsiteY8" fmla="*/ 0 h 9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99726">
                  <a:moveTo>
                    <a:pt x="95" y="0"/>
                  </a:moveTo>
                  <a:cubicBezTo>
                    <a:pt x="16764" y="286"/>
                    <a:pt x="33338" y="762"/>
                    <a:pt x="50006" y="762"/>
                  </a:cubicBezTo>
                  <a:cubicBezTo>
                    <a:pt x="2355723" y="762"/>
                    <a:pt x="4661535" y="762"/>
                    <a:pt x="6967252" y="762"/>
                  </a:cubicBezTo>
                  <a:lnTo>
                    <a:pt x="7018973" y="762"/>
                  </a:lnTo>
                  <a:lnTo>
                    <a:pt x="7018973" y="98965"/>
                  </a:lnTo>
                  <a:lnTo>
                    <a:pt x="6970776" y="98965"/>
                  </a:lnTo>
                  <a:cubicBezTo>
                    <a:pt x="4663821" y="98965"/>
                    <a:pt x="2356866" y="98965"/>
                    <a:pt x="49911" y="98965"/>
                  </a:cubicBezTo>
                  <a:cubicBezTo>
                    <a:pt x="33242" y="98965"/>
                    <a:pt x="16669" y="99441"/>
                    <a:pt x="0" y="99727"/>
                  </a:cubicBezTo>
                  <a:cubicBezTo>
                    <a:pt x="95" y="66580"/>
                    <a:pt x="95" y="33242"/>
                    <a:pt x="9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69C3CE3-CC81-0722-1C03-70678C409DA1}"/>
                </a:ext>
              </a:extLst>
            </p:cNvPr>
            <p:cNvSpPr/>
            <p:nvPr/>
          </p:nvSpPr>
          <p:spPr>
            <a:xfrm>
              <a:off x="2586037" y="3420807"/>
              <a:ext cx="7018972" cy="92678"/>
            </a:xfrm>
            <a:custGeom>
              <a:avLst/>
              <a:gdLst>
                <a:gd name="connsiteX0" fmla="*/ 0 w 7018972"/>
                <a:gd name="connsiteY0" fmla="*/ 95 h 92678"/>
                <a:gd name="connsiteX1" fmla="*/ 49911 w 7018972"/>
                <a:gd name="connsiteY1" fmla="*/ 857 h 92678"/>
                <a:gd name="connsiteX2" fmla="*/ 6967252 w 7018972"/>
                <a:gd name="connsiteY2" fmla="*/ 857 h 92678"/>
                <a:gd name="connsiteX3" fmla="*/ 7018973 w 7018972"/>
                <a:gd name="connsiteY3" fmla="*/ 857 h 92678"/>
                <a:gd name="connsiteX4" fmla="*/ 7018973 w 7018972"/>
                <a:gd name="connsiteY4" fmla="*/ 91916 h 92678"/>
                <a:gd name="connsiteX5" fmla="*/ 6970777 w 7018972"/>
                <a:gd name="connsiteY5" fmla="*/ 91916 h 92678"/>
                <a:gd name="connsiteX6" fmla="*/ 49911 w 7018972"/>
                <a:gd name="connsiteY6" fmla="*/ 91916 h 92678"/>
                <a:gd name="connsiteX7" fmla="*/ 0 w 7018972"/>
                <a:gd name="connsiteY7" fmla="*/ 92678 h 92678"/>
                <a:gd name="connsiteX8" fmla="*/ 0 w 7018972"/>
                <a:gd name="connsiteY8" fmla="*/ 0 h 9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92678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5723" y="857"/>
                    <a:pt x="4661440" y="857"/>
                    <a:pt x="6967252" y="857"/>
                  </a:cubicBezTo>
                  <a:lnTo>
                    <a:pt x="7018973" y="857"/>
                  </a:lnTo>
                  <a:lnTo>
                    <a:pt x="7018973" y="91916"/>
                  </a:lnTo>
                  <a:lnTo>
                    <a:pt x="6970777" y="91916"/>
                  </a:lnTo>
                  <a:cubicBezTo>
                    <a:pt x="4663821" y="91916"/>
                    <a:pt x="2356866" y="91916"/>
                    <a:pt x="49911" y="91916"/>
                  </a:cubicBezTo>
                  <a:cubicBezTo>
                    <a:pt x="33242" y="91916"/>
                    <a:pt x="16669" y="92392"/>
                    <a:pt x="0" y="92678"/>
                  </a:cubicBezTo>
                  <a:cubicBezTo>
                    <a:pt x="0" y="61817"/>
                    <a:pt x="0" y="30861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162FA90-C0A1-F7DA-E979-2D6E3F7DF02C}"/>
                </a:ext>
              </a:extLst>
            </p:cNvPr>
            <p:cNvSpPr/>
            <p:nvPr/>
          </p:nvSpPr>
          <p:spPr>
            <a:xfrm>
              <a:off x="2586037" y="3256882"/>
              <a:ext cx="7018972" cy="85439"/>
            </a:xfrm>
            <a:custGeom>
              <a:avLst/>
              <a:gdLst>
                <a:gd name="connsiteX0" fmla="*/ 0 w 7018972"/>
                <a:gd name="connsiteY0" fmla="*/ 0 h 85439"/>
                <a:gd name="connsiteX1" fmla="*/ 49911 w 7018972"/>
                <a:gd name="connsiteY1" fmla="*/ 762 h 85439"/>
                <a:gd name="connsiteX2" fmla="*/ 6967252 w 7018972"/>
                <a:gd name="connsiteY2" fmla="*/ 762 h 85439"/>
                <a:gd name="connsiteX3" fmla="*/ 7018973 w 7018972"/>
                <a:gd name="connsiteY3" fmla="*/ 762 h 85439"/>
                <a:gd name="connsiteX4" fmla="*/ 7018973 w 7018972"/>
                <a:gd name="connsiteY4" fmla="*/ 84677 h 85439"/>
                <a:gd name="connsiteX5" fmla="*/ 6970777 w 7018972"/>
                <a:gd name="connsiteY5" fmla="*/ 84677 h 85439"/>
                <a:gd name="connsiteX6" fmla="*/ 49911 w 7018972"/>
                <a:gd name="connsiteY6" fmla="*/ 84677 h 85439"/>
                <a:gd name="connsiteX7" fmla="*/ 0 w 7018972"/>
                <a:gd name="connsiteY7" fmla="*/ 85439 h 85439"/>
                <a:gd name="connsiteX8" fmla="*/ 0 w 7018972"/>
                <a:gd name="connsiteY8" fmla="*/ 0 h 8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85439">
                  <a:moveTo>
                    <a:pt x="0" y="0"/>
                  </a:moveTo>
                  <a:cubicBezTo>
                    <a:pt x="16669" y="286"/>
                    <a:pt x="33242" y="762"/>
                    <a:pt x="49911" y="762"/>
                  </a:cubicBezTo>
                  <a:cubicBezTo>
                    <a:pt x="2355723" y="762"/>
                    <a:pt x="4661440" y="762"/>
                    <a:pt x="6967252" y="762"/>
                  </a:cubicBezTo>
                  <a:lnTo>
                    <a:pt x="7018973" y="762"/>
                  </a:lnTo>
                  <a:lnTo>
                    <a:pt x="7018973" y="84677"/>
                  </a:lnTo>
                  <a:lnTo>
                    <a:pt x="6970777" y="84677"/>
                  </a:lnTo>
                  <a:cubicBezTo>
                    <a:pt x="4663821" y="84677"/>
                    <a:pt x="2356866" y="84677"/>
                    <a:pt x="49911" y="84677"/>
                  </a:cubicBezTo>
                  <a:cubicBezTo>
                    <a:pt x="33242" y="84677"/>
                    <a:pt x="16669" y="85154"/>
                    <a:pt x="0" y="85439"/>
                  </a:cubicBezTo>
                  <a:cubicBezTo>
                    <a:pt x="0" y="57055"/>
                    <a:pt x="0" y="28480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143992-7177-5141-3056-F7022AB68F58}"/>
                </a:ext>
              </a:extLst>
            </p:cNvPr>
            <p:cNvSpPr/>
            <p:nvPr/>
          </p:nvSpPr>
          <p:spPr>
            <a:xfrm>
              <a:off x="2586037" y="3092766"/>
              <a:ext cx="7018972" cy="78486"/>
            </a:xfrm>
            <a:custGeom>
              <a:avLst/>
              <a:gdLst>
                <a:gd name="connsiteX0" fmla="*/ 0 w 7018972"/>
                <a:gd name="connsiteY0" fmla="*/ 95 h 78486"/>
                <a:gd name="connsiteX1" fmla="*/ 49911 w 7018972"/>
                <a:gd name="connsiteY1" fmla="*/ 857 h 78486"/>
                <a:gd name="connsiteX2" fmla="*/ 6967252 w 7018972"/>
                <a:gd name="connsiteY2" fmla="*/ 857 h 78486"/>
                <a:gd name="connsiteX3" fmla="*/ 7018973 w 7018972"/>
                <a:gd name="connsiteY3" fmla="*/ 857 h 78486"/>
                <a:gd name="connsiteX4" fmla="*/ 7018973 w 7018972"/>
                <a:gd name="connsiteY4" fmla="*/ 77724 h 78486"/>
                <a:gd name="connsiteX5" fmla="*/ 6970777 w 7018972"/>
                <a:gd name="connsiteY5" fmla="*/ 77724 h 78486"/>
                <a:gd name="connsiteX6" fmla="*/ 49911 w 7018972"/>
                <a:gd name="connsiteY6" fmla="*/ 77724 h 78486"/>
                <a:gd name="connsiteX7" fmla="*/ 0 w 7018972"/>
                <a:gd name="connsiteY7" fmla="*/ 78486 h 78486"/>
                <a:gd name="connsiteX8" fmla="*/ 0 w 7018972"/>
                <a:gd name="connsiteY8" fmla="*/ 0 h 7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78486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5723" y="857"/>
                    <a:pt x="4661440" y="857"/>
                    <a:pt x="6967252" y="857"/>
                  </a:cubicBezTo>
                  <a:lnTo>
                    <a:pt x="7018973" y="857"/>
                  </a:lnTo>
                  <a:lnTo>
                    <a:pt x="7018973" y="77724"/>
                  </a:lnTo>
                  <a:lnTo>
                    <a:pt x="6970777" y="77724"/>
                  </a:lnTo>
                  <a:cubicBezTo>
                    <a:pt x="4663821" y="77724"/>
                    <a:pt x="2356866" y="77724"/>
                    <a:pt x="49911" y="77724"/>
                  </a:cubicBezTo>
                  <a:cubicBezTo>
                    <a:pt x="33242" y="77724"/>
                    <a:pt x="16669" y="78200"/>
                    <a:pt x="0" y="78486"/>
                  </a:cubicBezTo>
                  <a:cubicBezTo>
                    <a:pt x="0" y="52292"/>
                    <a:pt x="0" y="26194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9F3992-7116-D1A8-2AA2-8035A6E38CC7}"/>
                </a:ext>
              </a:extLst>
            </p:cNvPr>
            <p:cNvSpPr/>
            <p:nvPr/>
          </p:nvSpPr>
          <p:spPr>
            <a:xfrm>
              <a:off x="2586037" y="2928746"/>
              <a:ext cx="7018972" cy="71342"/>
            </a:xfrm>
            <a:custGeom>
              <a:avLst/>
              <a:gdLst>
                <a:gd name="connsiteX0" fmla="*/ 0 w 7018972"/>
                <a:gd name="connsiteY0" fmla="*/ 95 h 71342"/>
                <a:gd name="connsiteX1" fmla="*/ 49911 w 7018972"/>
                <a:gd name="connsiteY1" fmla="*/ 857 h 71342"/>
                <a:gd name="connsiteX2" fmla="*/ 6967252 w 7018972"/>
                <a:gd name="connsiteY2" fmla="*/ 857 h 71342"/>
                <a:gd name="connsiteX3" fmla="*/ 7018973 w 7018972"/>
                <a:gd name="connsiteY3" fmla="*/ 857 h 71342"/>
                <a:gd name="connsiteX4" fmla="*/ 7018973 w 7018972"/>
                <a:gd name="connsiteY4" fmla="*/ 70580 h 71342"/>
                <a:gd name="connsiteX5" fmla="*/ 6970777 w 7018972"/>
                <a:gd name="connsiteY5" fmla="*/ 70580 h 71342"/>
                <a:gd name="connsiteX6" fmla="*/ 49911 w 7018972"/>
                <a:gd name="connsiteY6" fmla="*/ 70580 h 71342"/>
                <a:gd name="connsiteX7" fmla="*/ 0 w 7018972"/>
                <a:gd name="connsiteY7" fmla="*/ 71342 h 71342"/>
                <a:gd name="connsiteX8" fmla="*/ 0 w 7018972"/>
                <a:gd name="connsiteY8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71342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5723" y="857"/>
                    <a:pt x="4661440" y="857"/>
                    <a:pt x="6967252" y="857"/>
                  </a:cubicBezTo>
                  <a:cubicBezTo>
                    <a:pt x="6983730" y="857"/>
                    <a:pt x="7000208" y="857"/>
                    <a:pt x="7018973" y="857"/>
                  </a:cubicBezTo>
                  <a:lnTo>
                    <a:pt x="7018973" y="70580"/>
                  </a:lnTo>
                  <a:cubicBezTo>
                    <a:pt x="7003161" y="70580"/>
                    <a:pt x="6986969" y="70580"/>
                    <a:pt x="6970777" y="70580"/>
                  </a:cubicBezTo>
                  <a:cubicBezTo>
                    <a:pt x="4663821" y="70580"/>
                    <a:pt x="2356866" y="70580"/>
                    <a:pt x="49911" y="70580"/>
                  </a:cubicBezTo>
                  <a:cubicBezTo>
                    <a:pt x="33242" y="70580"/>
                    <a:pt x="16669" y="71057"/>
                    <a:pt x="0" y="71342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26EF81E-5AA8-C089-3B83-95271A0ED15A}"/>
                </a:ext>
              </a:extLst>
            </p:cNvPr>
            <p:cNvSpPr/>
            <p:nvPr/>
          </p:nvSpPr>
          <p:spPr>
            <a:xfrm>
              <a:off x="2586037" y="2764725"/>
              <a:ext cx="7018972" cy="64198"/>
            </a:xfrm>
            <a:custGeom>
              <a:avLst/>
              <a:gdLst>
                <a:gd name="connsiteX0" fmla="*/ 0 w 7018972"/>
                <a:gd name="connsiteY0" fmla="*/ 95 h 64198"/>
                <a:gd name="connsiteX1" fmla="*/ 49911 w 7018972"/>
                <a:gd name="connsiteY1" fmla="*/ 857 h 64198"/>
                <a:gd name="connsiteX2" fmla="*/ 6967252 w 7018972"/>
                <a:gd name="connsiteY2" fmla="*/ 857 h 64198"/>
                <a:gd name="connsiteX3" fmla="*/ 7018973 w 7018972"/>
                <a:gd name="connsiteY3" fmla="*/ 857 h 64198"/>
                <a:gd name="connsiteX4" fmla="*/ 7018973 w 7018972"/>
                <a:gd name="connsiteY4" fmla="*/ 63437 h 64198"/>
                <a:gd name="connsiteX5" fmla="*/ 6970871 w 7018972"/>
                <a:gd name="connsiteY5" fmla="*/ 63437 h 64198"/>
                <a:gd name="connsiteX6" fmla="*/ 49911 w 7018972"/>
                <a:gd name="connsiteY6" fmla="*/ 63437 h 64198"/>
                <a:gd name="connsiteX7" fmla="*/ 0 w 7018972"/>
                <a:gd name="connsiteY7" fmla="*/ 64199 h 64198"/>
                <a:gd name="connsiteX8" fmla="*/ 0 w 7018972"/>
                <a:gd name="connsiteY8" fmla="*/ 0 h 6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8972" h="64198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5723" y="857"/>
                    <a:pt x="4661535" y="857"/>
                    <a:pt x="6967252" y="857"/>
                  </a:cubicBezTo>
                  <a:cubicBezTo>
                    <a:pt x="6983730" y="857"/>
                    <a:pt x="7000208" y="857"/>
                    <a:pt x="7018973" y="857"/>
                  </a:cubicBezTo>
                  <a:lnTo>
                    <a:pt x="7018973" y="63437"/>
                  </a:lnTo>
                  <a:cubicBezTo>
                    <a:pt x="7003161" y="63437"/>
                    <a:pt x="6987064" y="63437"/>
                    <a:pt x="6970871" y="63437"/>
                  </a:cubicBezTo>
                  <a:cubicBezTo>
                    <a:pt x="4663916" y="63437"/>
                    <a:pt x="2356866" y="63437"/>
                    <a:pt x="49911" y="63437"/>
                  </a:cubicBezTo>
                  <a:cubicBezTo>
                    <a:pt x="33242" y="63437"/>
                    <a:pt x="16669" y="63913"/>
                    <a:pt x="0" y="64199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E50DB2-CD35-20FB-BB35-44445937F94C}"/>
                </a:ext>
              </a:extLst>
            </p:cNvPr>
            <p:cNvSpPr/>
            <p:nvPr/>
          </p:nvSpPr>
          <p:spPr>
            <a:xfrm>
              <a:off x="2586037" y="2600705"/>
              <a:ext cx="7019067" cy="56959"/>
            </a:xfrm>
            <a:custGeom>
              <a:avLst/>
              <a:gdLst>
                <a:gd name="connsiteX0" fmla="*/ 0 w 7019067"/>
                <a:gd name="connsiteY0" fmla="*/ 0 h 56959"/>
                <a:gd name="connsiteX1" fmla="*/ 49911 w 7019067"/>
                <a:gd name="connsiteY1" fmla="*/ 762 h 56959"/>
                <a:gd name="connsiteX2" fmla="*/ 6967347 w 7019067"/>
                <a:gd name="connsiteY2" fmla="*/ 762 h 56959"/>
                <a:gd name="connsiteX3" fmla="*/ 7019068 w 7019067"/>
                <a:gd name="connsiteY3" fmla="*/ 762 h 56959"/>
                <a:gd name="connsiteX4" fmla="*/ 7019068 w 7019067"/>
                <a:gd name="connsiteY4" fmla="*/ 56198 h 56959"/>
                <a:gd name="connsiteX5" fmla="*/ 6970967 w 7019067"/>
                <a:gd name="connsiteY5" fmla="*/ 56198 h 56959"/>
                <a:gd name="connsiteX6" fmla="*/ 50006 w 7019067"/>
                <a:gd name="connsiteY6" fmla="*/ 56198 h 56959"/>
                <a:gd name="connsiteX7" fmla="*/ 95 w 7019067"/>
                <a:gd name="connsiteY7" fmla="*/ 56959 h 56959"/>
                <a:gd name="connsiteX8" fmla="*/ 0 w 7019067"/>
                <a:gd name="connsiteY8" fmla="*/ 0 h 5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9067" h="56959">
                  <a:moveTo>
                    <a:pt x="0" y="0"/>
                  </a:moveTo>
                  <a:cubicBezTo>
                    <a:pt x="16669" y="286"/>
                    <a:pt x="33242" y="762"/>
                    <a:pt x="49911" y="762"/>
                  </a:cubicBezTo>
                  <a:cubicBezTo>
                    <a:pt x="2355723" y="762"/>
                    <a:pt x="4661535" y="762"/>
                    <a:pt x="6967347" y="762"/>
                  </a:cubicBezTo>
                  <a:cubicBezTo>
                    <a:pt x="6983826" y="762"/>
                    <a:pt x="7000304" y="762"/>
                    <a:pt x="7019068" y="762"/>
                  </a:cubicBezTo>
                  <a:lnTo>
                    <a:pt x="7019068" y="56198"/>
                  </a:lnTo>
                  <a:cubicBezTo>
                    <a:pt x="7003352" y="56198"/>
                    <a:pt x="6987159" y="56198"/>
                    <a:pt x="6970967" y="56198"/>
                  </a:cubicBezTo>
                  <a:cubicBezTo>
                    <a:pt x="4664012" y="56198"/>
                    <a:pt x="2356961" y="56198"/>
                    <a:pt x="50006" y="56198"/>
                  </a:cubicBezTo>
                  <a:cubicBezTo>
                    <a:pt x="33338" y="56198"/>
                    <a:pt x="16764" y="56674"/>
                    <a:pt x="95" y="56959"/>
                  </a:cubicBezTo>
                  <a:cubicBezTo>
                    <a:pt x="0" y="38100"/>
                    <a:pt x="0" y="19050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BE608D-210D-4506-1B3D-78BA0C9A145E}"/>
                </a:ext>
              </a:extLst>
            </p:cNvPr>
            <p:cNvSpPr/>
            <p:nvPr/>
          </p:nvSpPr>
          <p:spPr>
            <a:xfrm>
              <a:off x="2585941" y="2436684"/>
              <a:ext cx="7019067" cy="49815"/>
            </a:xfrm>
            <a:custGeom>
              <a:avLst/>
              <a:gdLst>
                <a:gd name="connsiteX0" fmla="*/ 95 w 7019067"/>
                <a:gd name="connsiteY0" fmla="*/ 0 h 49815"/>
                <a:gd name="connsiteX1" fmla="*/ 50006 w 7019067"/>
                <a:gd name="connsiteY1" fmla="*/ 762 h 49815"/>
                <a:gd name="connsiteX2" fmla="*/ 6967442 w 7019067"/>
                <a:gd name="connsiteY2" fmla="*/ 762 h 49815"/>
                <a:gd name="connsiteX3" fmla="*/ 7019068 w 7019067"/>
                <a:gd name="connsiteY3" fmla="*/ 762 h 49815"/>
                <a:gd name="connsiteX4" fmla="*/ 7019068 w 7019067"/>
                <a:gd name="connsiteY4" fmla="*/ 49054 h 49815"/>
                <a:gd name="connsiteX5" fmla="*/ 6970967 w 7019067"/>
                <a:gd name="connsiteY5" fmla="*/ 49054 h 49815"/>
                <a:gd name="connsiteX6" fmla="*/ 49911 w 7019067"/>
                <a:gd name="connsiteY6" fmla="*/ 49054 h 49815"/>
                <a:gd name="connsiteX7" fmla="*/ 0 w 7019067"/>
                <a:gd name="connsiteY7" fmla="*/ 49816 h 49815"/>
                <a:gd name="connsiteX8" fmla="*/ 95 w 7019067"/>
                <a:gd name="connsiteY8" fmla="*/ 0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9067" h="49815">
                  <a:moveTo>
                    <a:pt x="95" y="0"/>
                  </a:moveTo>
                  <a:cubicBezTo>
                    <a:pt x="16764" y="286"/>
                    <a:pt x="33338" y="762"/>
                    <a:pt x="50006" y="762"/>
                  </a:cubicBezTo>
                  <a:cubicBezTo>
                    <a:pt x="2355818" y="762"/>
                    <a:pt x="4661630" y="762"/>
                    <a:pt x="6967442" y="762"/>
                  </a:cubicBezTo>
                  <a:cubicBezTo>
                    <a:pt x="6983921" y="762"/>
                    <a:pt x="7000399" y="762"/>
                    <a:pt x="7019068" y="762"/>
                  </a:cubicBezTo>
                  <a:lnTo>
                    <a:pt x="7019068" y="49054"/>
                  </a:lnTo>
                  <a:cubicBezTo>
                    <a:pt x="7003447" y="49054"/>
                    <a:pt x="6987254" y="49054"/>
                    <a:pt x="6970967" y="49054"/>
                  </a:cubicBezTo>
                  <a:cubicBezTo>
                    <a:pt x="4663917" y="49054"/>
                    <a:pt x="2356961" y="49054"/>
                    <a:pt x="49911" y="49054"/>
                  </a:cubicBezTo>
                  <a:cubicBezTo>
                    <a:pt x="33242" y="49054"/>
                    <a:pt x="16669" y="49530"/>
                    <a:pt x="0" y="49816"/>
                  </a:cubicBezTo>
                  <a:cubicBezTo>
                    <a:pt x="95" y="33338"/>
                    <a:pt x="95" y="16669"/>
                    <a:pt x="9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B9DF3E0-ED08-57F3-508E-AA625631F7A8}"/>
                </a:ext>
              </a:extLst>
            </p:cNvPr>
            <p:cNvSpPr/>
            <p:nvPr/>
          </p:nvSpPr>
          <p:spPr>
            <a:xfrm>
              <a:off x="2586037" y="2272664"/>
              <a:ext cx="7021734" cy="42672"/>
            </a:xfrm>
            <a:custGeom>
              <a:avLst/>
              <a:gdLst>
                <a:gd name="connsiteX0" fmla="*/ 0 w 7021734"/>
                <a:gd name="connsiteY0" fmla="*/ 0 h 42672"/>
                <a:gd name="connsiteX1" fmla="*/ 49911 w 7021734"/>
                <a:gd name="connsiteY1" fmla="*/ 762 h 42672"/>
                <a:gd name="connsiteX2" fmla="*/ 6967442 w 7021734"/>
                <a:gd name="connsiteY2" fmla="*/ 762 h 42672"/>
                <a:gd name="connsiteX3" fmla="*/ 7019544 w 7021734"/>
                <a:gd name="connsiteY3" fmla="*/ 762 h 42672"/>
                <a:gd name="connsiteX4" fmla="*/ 7021735 w 7021734"/>
                <a:gd name="connsiteY4" fmla="*/ 41910 h 42672"/>
                <a:gd name="connsiteX5" fmla="*/ 6971062 w 7021734"/>
                <a:gd name="connsiteY5" fmla="*/ 41910 h 42672"/>
                <a:gd name="connsiteX6" fmla="*/ 49911 w 7021734"/>
                <a:gd name="connsiteY6" fmla="*/ 41910 h 42672"/>
                <a:gd name="connsiteX7" fmla="*/ 0 w 7021734"/>
                <a:gd name="connsiteY7" fmla="*/ 42672 h 42672"/>
                <a:gd name="connsiteX8" fmla="*/ 0 w 7021734"/>
                <a:gd name="connsiteY8" fmla="*/ 0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1734" h="42672">
                  <a:moveTo>
                    <a:pt x="0" y="0"/>
                  </a:moveTo>
                  <a:cubicBezTo>
                    <a:pt x="16669" y="286"/>
                    <a:pt x="33242" y="762"/>
                    <a:pt x="49911" y="762"/>
                  </a:cubicBezTo>
                  <a:cubicBezTo>
                    <a:pt x="2355723" y="762"/>
                    <a:pt x="4661631" y="762"/>
                    <a:pt x="6967442" y="762"/>
                  </a:cubicBezTo>
                  <a:cubicBezTo>
                    <a:pt x="6983920" y="762"/>
                    <a:pt x="7000399" y="762"/>
                    <a:pt x="7019544" y="762"/>
                  </a:cubicBezTo>
                  <a:cubicBezTo>
                    <a:pt x="7020306" y="14478"/>
                    <a:pt x="7020878" y="25813"/>
                    <a:pt x="7021735" y="41910"/>
                  </a:cubicBezTo>
                  <a:cubicBezTo>
                    <a:pt x="7003543" y="41910"/>
                    <a:pt x="6987350" y="41910"/>
                    <a:pt x="6971062" y="41910"/>
                  </a:cubicBezTo>
                  <a:cubicBezTo>
                    <a:pt x="4664012" y="41910"/>
                    <a:pt x="2356961" y="41910"/>
                    <a:pt x="49911" y="41910"/>
                  </a:cubicBezTo>
                  <a:cubicBezTo>
                    <a:pt x="33242" y="41910"/>
                    <a:pt x="16669" y="42386"/>
                    <a:pt x="0" y="42672"/>
                  </a:cubicBezTo>
                  <a:cubicBezTo>
                    <a:pt x="0" y="28575"/>
                    <a:pt x="0" y="14288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387C434-FBA9-8BE3-D49B-2B69AFFC5739}"/>
                </a:ext>
              </a:extLst>
            </p:cNvPr>
            <p:cNvSpPr/>
            <p:nvPr/>
          </p:nvSpPr>
          <p:spPr>
            <a:xfrm>
              <a:off x="2585941" y="2108643"/>
              <a:ext cx="7021353" cy="35528"/>
            </a:xfrm>
            <a:custGeom>
              <a:avLst/>
              <a:gdLst>
                <a:gd name="connsiteX0" fmla="*/ 95 w 7021353"/>
                <a:gd name="connsiteY0" fmla="*/ 0 h 35528"/>
                <a:gd name="connsiteX1" fmla="*/ 50006 w 7021353"/>
                <a:gd name="connsiteY1" fmla="*/ 762 h 35528"/>
                <a:gd name="connsiteX2" fmla="*/ 6967633 w 7021353"/>
                <a:gd name="connsiteY2" fmla="*/ 762 h 35528"/>
                <a:gd name="connsiteX3" fmla="*/ 7019830 w 7021353"/>
                <a:gd name="connsiteY3" fmla="*/ 762 h 35528"/>
                <a:gd name="connsiteX4" fmla="*/ 7021354 w 7021353"/>
                <a:gd name="connsiteY4" fmla="*/ 30194 h 35528"/>
                <a:gd name="connsiteX5" fmla="*/ 7010400 w 7021353"/>
                <a:gd name="connsiteY5" fmla="*/ 34195 h 35528"/>
                <a:gd name="connsiteX6" fmla="*/ 6964013 w 7021353"/>
                <a:gd name="connsiteY6" fmla="*/ 34766 h 35528"/>
                <a:gd name="connsiteX7" fmla="*/ 49911 w 7021353"/>
                <a:gd name="connsiteY7" fmla="*/ 34766 h 35528"/>
                <a:gd name="connsiteX8" fmla="*/ 0 w 7021353"/>
                <a:gd name="connsiteY8" fmla="*/ 35528 h 35528"/>
                <a:gd name="connsiteX9" fmla="*/ 95 w 7021353"/>
                <a:gd name="connsiteY9" fmla="*/ 0 h 35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1353" h="35528">
                  <a:moveTo>
                    <a:pt x="95" y="0"/>
                  </a:moveTo>
                  <a:cubicBezTo>
                    <a:pt x="16764" y="286"/>
                    <a:pt x="33338" y="762"/>
                    <a:pt x="50006" y="762"/>
                  </a:cubicBezTo>
                  <a:cubicBezTo>
                    <a:pt x="2355914" y="762"/>
                    <a:pt x="4661821" y="762"/>
                    <a:pt x="6967633" y="762"/>
                  </a:cubicBezTo>
                  <a:lnTo>
                    <a:pt x="7019830" y="762"/>
                  </a:lnTo>
                  <a:cubicBezTo>
                    <a:pt x="7020401" y="12097"/>
                    <a:pt x="7020878" y="21050"/>
                    <a:pt x="7021354" y="30194"/>
                  </a:cubicBezTo>
                  <a:cubicBezTo>
                    <a:pt x="7016877" y="31909"/>
                    <a:pt x="7013734" y="34100"/>
                    <a:pt x="7010400" y="34195"/>
                  </a:cubicBezTo>
                  <a:cubicBezTo>
                    <a:pt x="6994970" y="34671"/>
                    <a:pt x="6979539" y="34766"/>
                    <a:pt x="6964013" y="34766"/>
                  </a:cubicBezTo>
                  <a:cubicBezTo>
                    <a:pt x="4659345" y="34766"/>
                    <a:pt x="2354580" y="34766"/>
                    <a:pt x="49911" y="34766"/>
                  </a:cubicBezTo>
                  <a:cubicBezTo>
                    <a:pt x="33242" y="34766"/>
                    <a:pt x="16669" y="35243"/>
                    <a:pt x="0" y="35528"/>
                  </a:cubicBezTo>
                  <a:cubicBezTo>
                    <a:pt x="95" y="23813"/>
                    <a:pt x="95" y="11906"/>
                    <a:pt x="9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6F78E56-E136-5656-0580-4772732354CD}"/>
                </a:ext>
              </a:extLst>
            </p:cNvPr>
            <p:cNvSpPr/>
            <p:nvPr/>
          </p:nvSpPr>
          <p:spPr>
            <a:xfrm>
              <a:off x="2586037" y="1944623"/>
              <a:ext cx="7024116" cy="28479"/>
            </a:xfrm>
            <a:custGeom>
              <a:avLst/>
              <a:gdLst>
                <a:gd name="connsiteX0" fmla="*/ 0 w 7024116"/>
                <a:gd name="connsiteY0" fmla="*/ 0 h 28479"/>
                <a:gd name="connsiteX1" fmla="*/ 49911 w 7024116"/>
                <a:gd name="connsiteY1" fmla="*/ 762 h 28479"/>
                <a:gd name="connsiteX2" fmla="*/ 6971253 w 7024116"/>
                <a:gd name="connsiteY2" fmla="*/ 762 h 28479"/>
                <a:gd name="connsiteX3" fmla="*/ 7006685 w 7024116"/>
                <a:gd name="connsiteY3" fmla="*/ 1715 h 28479"/>
                <a:gd name="connsiteX4" fmla="*/ 7024116 w 7024116"/>
                <a:gd name="connsiteY4" fmla="*/ 19050 h 28479"/>
                <a:gd name="connsiteX5" fmla="*/ 7019830 w 7024116"/>
                <a:gd name="connsiteY5" fmla="*/ 27718 h 28479"/>
                <a:gd name="connsiteX6" fmla="*/ 6971253 w 7024116"/>
                <a:gd name="connsiteY6" fmla="*/ 27718 h 28479"/>
                <a:gd name="connsiteX7" fmla="*/ 49911 w 7024116"/>
                <a:gd name="connsiteY7" fmla="*/ 27718 h 28479"/>
                <a:gd name="connsiteX8" fmla="*/ 0 w 7024116"/>
                <a:gd name="connsiteY8" fmla="*/ 28480 h 28479"/>
                <a:gd name="connsiteX9" fmla="*/ 0 w 7024116"/>
                <a:gd name="connsiteY9" fmla="*/ 0 h 2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4116" h="28479">
                  <a:moveTo>
                    <a:pt x="0" y="0"/>
                  </a:moveTo>
                  <a:cubicBezTo>
                    <a:pt x="16669" y="286"/>
                    <a:pt x="33242" y="762"/>
                    <a:pt x="49911" y="762"/>
                  </a:cubicBezTo>
                  <a:cubicBezTo>
                    <a:pt x="2357057" y="762"/>
                    <a:pt x="4664107" y="762"/>
                    <a:pt x="6971253" y="762"/>
                  </a:cubicBezTo>
                  <a:cubicBezTo>
                    <a:pt x="6983159" y="762"/>
                    <a:pt x="6995637" y="-1238"/>
                    <a:pt x="7006685" y="1715"/>
                  </a:cubicBezTo>
                  <a:cubicBezTo>
                    <a:pt x="7013544" y="3524"/>
                    <a:pt x="7018402" y="12954"/>
                    <a:pt x="7024116" y="19050"/>
                  </a:cubicBezTo>
                  <a:cubicBezTo>
                    <a:pt x="7022687" y="21907"/>
                    <a:pt x="7021259" y="24860"/>
                    <a:pt x="7019830" y="27718"/>
                  </a:cubicBezTo>
                  <a:cubicBezTo>
                    <a:pt x="7003637" y="27718"/>
                    <a:pt x="6987445" y="27718"/>
                    <a:pt x="6971253" y="27718"/>
                  </a:cubicBezTo>
                  <a:cubicBezTo>
                    <a:pt x="4664107" y="27718"/>
                    <a:pt x="2357057" y="27718"/>
                    <a:pt x="49911" y="27718"/>
                  </a:cubicBezTo>
                  <a:cubicBezTo>
                    <a:pt x="33242" y="27718"/>
                    <a:pt x="16669" y="28194"/>
                    <a:pt x="0" y="28480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FC0B3C-6F5E-0770-003D-235ED763D02B}"/>
                </a:ext>
              </a:extLst>
            </p:cNvPr>
            <p:cNvSpPr/>
            <p:nvPr/>
          </p:nvSpPr>
          <p:spPr>
            <a:xfrm>
              <a:off x="2586037" y="1780507"/>
              <a:ext cx="7022115" cy="21431"/>
            </a:xfrm>
            <a:custGeom>
              <a:avLst/>
              <a:gdLst>
                <a:gd name="connsiteX0" fmla="*/ 0 w 7022115"/>
                <a:gd name="connsiteY0" fmla="*/ 95 h 21431"/>
                <a:gd name="connsiteX1" fmla="*/ 49911 w 7022115"/>
                <a:gd name="connsiteY1" fmla="*/ 857 h 21431"/>
                <a:gd name="connsiteX2" fmla="*/ 6974968 w 7022115"/>
                <a:gd name="connsiteY2" fmla="*/ 1048 h 21431"/>
                <a:gd name="connsiteX3" fmla="*/ 7022116 w 7022115"/>
                <a:gd name="connsiteY3" fmla="*/ 4572 h 21431"/>
                <a:gd name="connsiteX4" fmla="*/ 7021259 w 7022115"/>
                <a:gd name="connsiteY4" fmla="*/ 15907 h 21431"/>
                <a:gd name="connsiteX5" fmla="*/ 6999923 w 7022115"/>
                <a:gd name="connsiteY5" fmla="*/ 20479 h 21431"/>
                <a:gd name="connsiteX6" fmla="*/ 6964299 w 7022115"/>
                <a:gd name="connsiteY6" fmla="*/ 20669 h 21431"/>
                <a:gd name="connsiteX7" fmla="*/ 50006 w 7022115"/>
                <a:gd name="connsiteY7" fmla="*/ 20669 h 21431"/>
                <a:gd name="connsiteX8" fmla="*/ 95 w 7022115"/>
                <a:gd name="connsiteY8" fmla="*/ 21431 h 21431"/>
                <a:gd name="connsiteX9" fmla="*/ 95 w 7022115"/>
                <a:gd name="connsiteY9" fmla="*/ 0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2115" h="21431">
                  <a:moveTo>
                    <a:pt x="0" y="95"/>
                  </a:moveTo>
                  <a:cubicBezTo>
                    <a:pt x="16669" y="381"/>
                    <a:pt x="33242" y="857"/>
                    <a:pt x="49911" y="857"/>
                  </a:cubicBezTo>
                  <a:cubicBezTo>
                    <a:pt x="2358295" y="857"/>
                    <a:pt x="4666583" y="857"/>
                    <a:pt x="6974968" y="1048"/>
                  </a:cubicBezTo>
                  <a:cubicBezTo>
                    <a:pt x="6990683" y="1048"/>
                    <a:pt x="7006400" y="3334"/>
                    <a:pt x="7022116" y="4572"/>
                  </a:cubicBezTo>
                  <a:cubicBezTo>
                    <a:pt x="7021830" y="8382"/>
                    <a:pt x="7021544" y="12097"/>
                    <a:pt x="7021259" y="15907"/>
                  </a:cubicBezTo>
                  <a:cubicBezTo>
                    <a:pt x="7014115" y="17526"/>
                    <a:pt x="7007067" y="20002"/>
                    <a:pt x="6999923" y="20479"/>
                  </a:cubicBezTo>
                  <a:cubicBezTo>
                    <a:pt x="6988111" y="21241"/>
                    <a:pt x="6976110" y="20669"/>
                    <a:pt x="6964299" y="20669"/>
                  </a:cubicBezTo>
                  <a:cubicBezTo>
                    <a:pt x="4659535" y="20669"/>
                    <a:pt x="2354771" y="20669"/>
                    <a:pt x="50006" y="20669"/>
                  </a:cubicBezTo>
                  <a:cubicBezTo>
                    <a:pt x="33338" y="20669"/>
                    <a:pt x="16764" y="21146"/>
                    <a:pt x="95" y="21431"/>
                  </a:cubicBezTo>
                  <a:lnTo>
                    <a:pt x="95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F6F0172-0316-5FF1-FE7B-6173696DBF41}"/>
                </a:ext>
              </a:extLst>
            </p:cNvPr>
            <p:cNvSpPr/>
            <p:nvPr/>
          </p:nvSpPr>
          <p:spPr>
            <a:xfrm>
              <a:off x="2586037" y="1616392"/>
              <a:ext cx="7020115" cy="14287"/>
            </a:xfrm>
            <a:custGeom>
              <a:avLst/>
              <a:gdLst>
                <a:gd name="connsiteX0" fmla="*/ 0 w 7020115"/>
                <a:gd name="connsiteY0" fmla="*/ 190 h 14287"/>
                <a:gd name="connsiteX1" fmla="*/ 49911 w 7020115"/>
                <a:gd name="connsiteY1" fmla="*/ 952 h 14287"/>
                <a:gd name="connsiteX2" fmla="*/ 6971157 w 7020115"/>
                <a:gd name="connsiteY2" fmla="*/ 952 h 14287"/>
                <a:gd name="connsiteX3" fmla="*/ 7019258 w 7020115"/>
                <a:gd name="connsiteY3" fmla="*/ 952 h 14287"/>
                <a:gd name="connsiteX4" fmla="*/ 7020116 w 7020115"/>
                <a:gd name="connsiteY4" fmla="*/ 9049 h 14287"/>
                <a:gd name="connsiteX5" fmla="*/ 6999732 w 7020115"/>
                <a:gd name="connsiteY5" fmla="*/ 13335 h 14287"/>
                <a:gd name="connsiteX6" fmla="*/ 6964109 w 7020115"/>
                <a:gd name="connsiteY6" fmla="*/ 13526 h 14287"/>
                <a:gd name="connsiteX7" fmla="*/ 50006 w 7020115"/>
                <a:gd name="connsiteY7" fmla="*/ 13526 h 14287"/>
                <a:gd name="connsiteX8" fmla="*/ 95 w 7020115"/>
                <a:gd name="connsiteY8" fmla="*/ 14288 h 14287"/>
                <a:gd name="connsiteX9" fmla="*/ 95 w 7020115"/>
                <a:gd name="connsiteY9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0115" h="14287">
                  <a:moveTo>
                    <a:pt x="0" y="190"/>
                  </a:moveTo>
                  <a:cubicBezTo>
                    <a:pt x="16669" y="476"/>
                    <a:pt x="33242" y="952"/>
                    <a:pt x="49911" y="952"/>
                  </a:cubicBezTo>
                  <a:cubicBezTo>
                    <a:pt x="2356961" y="952"/>
                    <a:pt x="4664107" y="952"/>
                    <a:pt x="6971157" y="952"/>
                  </a:cubicBezTo>
                  <a:lnTo>
                    <a:pt x="7019258" y="952"/>
                  </a:lnTo>
                  <a:cubicBezTo>
                    <a:pt x="7019544" y="3619"/>
                    <a:pt x="7019830" y="6382"/>
                    <a:pt x="7020116" y="9049"/>
                  </a:cubicBezTo>
                  <a:cubicBezTo>
                    <a:pt x="7013353" y="10573"/>
                    <a:pt x="7006590" y="12954"/>
                    <a:pt x="6999732" y="13335"/>
                  </a:cubicBezTo>
                  <a:cubicBezTo>
                    <a:pt x="6987921" y="14097"/>
                    <a:pt x="6975920" y="13526"/>
                    <a:pt x="6964109" y="13526"/>
                  </a:cubicBezTo>
                  <a:cubicBezTo>
                    <a:pt x="4659440" y="13526"/>
                    <a:pt x="2354675" y="13526"/>
                    <a:pt x="50006" y="13526"/>
                  </a:cubicBezTo>
                  <a:cubicBezTo>
                    <a:pt x="33338" y="13526"/>
                    <a:pt x="16764" y="14002"/>
                    <a:pt x="95" y="14288"/>
                  </a:cubicBezTo>
                  <a:lnTo>
                    <a:pt x="95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E15EEF2-661C-0D53-0DBB-37C625B2938A}"/>
                </a:ext>
              </a:extLst>
            </p:cNvPr>
            <p:cNvSpPr/>
            <p:nvPr/>
          </p:nvSpPr>
          <p:spPr>
            <a:xfrm>
              <a:off x="2586037" y="1452562"/>
              <a:ext cx="7010495" cy="7143"/>
            </a:xfrm>
            <a:custGeom>
              <a:avLst/>
              <a:gdLst>
                <a:gd name="connsiteX0" fmla="*/ 0 w 7010495"/>
                <a:gd name="connsiteY0" fmla="*/ 0 h 7143"/>
                <a:gd name="connsiteX1" fmla="*/ 49911 w 7010495"/>
                <a:gd name="connsiteY1" fmla="*/ 762 h 7143"/>
                <a:gd name="connsiteX2" fmla="*/ 6967919 w 7010495"/>
                <a:gd name="connsiteY2" fmla="*/ 762 h 7143"/>
                <a:gd name="connsiteX3" fmla="*/ 7010400 w 7010495"/>
                <a:gd name="connsiteY3" fmla="*/ 762 h 7143"/>
                <a:gd name="connsiteX4" fmla="*/ 7010496 w 7010495"/>
                <a:gd name="connsiteY4" fmla="*/ 6287 h 7143"/>
                <a:gd name="connsiteX5" fmla="*/ 6967919 w 7010495"/>
                <a:gd name="connsiteY5" fmla="*/ 6287 h 7143"/>
                <a:gd name="connsiteX6" fmla="*/ 49911 w 7010495"/>
                <a:gd name="connsiteY6" fmla="*/ 6287 h 7143"/>
                <a:gd name="connsiteX7" fmla="*/ 0 w 7010495"/>
                <a:gd name="connsiteY7" fmla="*/ 7144 h 7143"/>
                <a:gd name="connsiteX8" fmla="*/ 0 w 7010495"/>
                <a:gd name="connsiteY8" fmla="*/ 0 h 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10495" h="7143">
                  <a:moveTo>
                    <a:pt x="0" y="0"/>
                  </a:moveTo>
                  <a:cubicBezTo>
                    <a:pt x="16669" y="286"/>
                    <a:pt x="33242" y="762"/>
                    <a:pt x="49911" y="762"/>
                  </a:cubicBezTo>
                  <a:cubicBezTo>
                    <a:pt x="2355914" y="762"/>
                    <a:pt x="4661916" y="762"/>
                    <a:pt x="6967919" y="762"/>
                  </a:cubicBezTo>
                  <a:lnTo>
                    <a:pt x="7010400" y="762"/>
                  </a:lnTo>
                  <a:cubicBezTo>
                    <a:pt x="7010400" y="2572"/>
                    <a:pt x="7010400" y="4477"/>
                    <a:pt x="7010496" y="6287"/>
                  </a:cubicBezTo>
                  <a:lnTo>
                    <a:pt x="6967919" y="6287"/>
                  </a:lnTo>
                  <a:cubicBezTo>
                    <a:pt x="4661916" y="6287"/>
                    <a:pt x="2355914" y="6287"/>
                    <a:pt x="49911" y="6287"/>
                  </a:cubicBezTo>
                  <a:cubicBezTo>
                    <a:pt x="33242" y="6382"/>
                    <a:pt x="16669" y="6858"/>
                    <a:pt x="0" y="7144"/>
                  </a:cubicBezTo>
                  <a:cubicBezTo>
                    <a:pt x="0" y="4763"/>
                    <a:pt x="0" y="2381"/>
                    <a:pt x="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C5292D3-6780-090C-7ABC-4F3A5C8CD228}"/>
              </a:ext>
            </a:extLst>
          </p:cNvPr>
          <p:cNvSpPr txBox="1"/>
          <p:nvPr/>
        </p:nvSpPr>
        <p:spPr>
          <a:xfrm>
            <a:off x="5381266" y="370822"/>
            <a:ext cx="4607894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4400">
                <a:latin typeface="Poppins ExtraBold" panose="00000900000000000000" pitchFamily="2" charset="0"/>
                <a:ea typeface="Inter" panose="02000503000000020004" pitchFamily="2" charset="0"/>
                <a:cs typeface="Poppins ExtraBold" panose="00000900000000000000" pitchFamily="2" charset="0"/>
              </a:rPr>
              <a:t>INTRODUCTION</a:t>
            </a:r>
          </a:p>
        </p:txBody>
      </p:sp>
      <p:pic>
        <p:nvPicPr>
          <p:cNvPr id="4" name="Picture Placeholder 3" descr="A baby and a robot&#10;&#10;Description automatically generated">
            <a:extLst>
              <a:ext uri="{FF2B5EF4-FFF2-40B4-BE49-F238E27FC236}">
                <a16:creationId xmlns:a16="http://schemas.microsoft.com/office/drawing/2014/main" id="{16F5837B-E0C9-A824-7F32-C96A46AEC8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" b="2602"/>
          <a:stretch/>
        </p:blipFill>
        <p:spPr>
          <a:xfrm>
            <a:off x="842346" y="302655"/>
            <a:ext cx="2806700" cy="3688872"/>
          </a:xfrm>
        </p:spPr>
      </p:pic>
      <p:graphicFrame>
        <p:nvGraphicFramePr>
          <p:cNvPr id="61" name="TextBox 46">
            <a:extLst>
              <a:ext uri="{FF2B5EF4-FFF2-40B4-BE49-F238E27FC236}">
                <a16:creationId xmlns:a16="http://schemas.microsoft.com/office/drawing/2014/main" id="{B0D0F8F9-1EE4-594F-E655-2EC896C037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527499"/>
              </p:ext>
            </p:extLst>
          </p:nvPr>
        </p:nvGraphicFramePr>
        <p:xfrm>
          <a:off x="4241717" y="1698644"/>
          <a:ext cx="7614557" cy="3616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799863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66FF5C9B-2562-0582-9EC8-6B00AED08F72}"/>
              </a:ext>
            </a:extLst>
          </p:cNvPr>
          <p:cNvSpPr/>
          <p:nvPr/>
        </p:nvSpPr>
        <p:spPr>
          <a:xfrm>
            <a:off x="2039065" y="2388806"/>
            <a:ext cx="7917025" cy="2080386"/>
          </a:xfrm>
          <a:prstGeom prst="flowChartAlternateProcess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D2A5F-A7F0-F4A9-9B1D-F4C4DEA13753}"/>
              </a:ext>
            </a:extLst>
          </p:cNvPr>
          <p:cNvSpPr txBox="1"/>
          <p:nvPr/>
        </p:nvSpPr>
        <p:spPr>
          <a:xfrm>
            <a:off x="913795" y="2871460"/>
            <a:ext cx="10276720" cy="1125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536192">
              <a:lnSpc>
                <a:spcPct val="90000"/>
              </a:lnSpc>
              <a:spcBef>
                <a:spcPct val="0"/>
              </a:spcBef>
              <a:spcAft>
                <a:spcPts val="1008"/>
              </a:spcAft>
            </a:pPr>
            <a:r>
              <a:rPr lang="en-US" sz="7392" b="1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rPr>
              <a:t>Thank YOU !!!</a:t>
            </a:r>
            <a:endParaRPr lang="en-US" sz="4400" b="1" cap="all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Poppins ExtraBold" panose="00000900000000000000" pitchFamily="2" charset="0"/>
              <a:ea typeface="+mj-ea"/>
              <a:cs typeface="Poppins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324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E97547-E13A-EC13-28DC-055BD1A02A54}"/>
              </a:ext>
            </a:extLst>
          </p:cNvPr>
          <p:cNvSpPr txBox="1"/>
          <p:nvPr/>
        </p:nvSpPr>
        <p:spPr>
          <a:xfrm>
            <a:off x="2821312" y="294622"/>
            <a:ext cx="6549376" cy="913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900"/>
              </a:lnSpc>
            </a:pPr>
            <a:r>
              <a:rPr lang="en-US" sz="4400" b="1">
                <a:latin typeface="Poppins Bold"/>
              </a:rPr>
              <a:t>RESEARCH QUESTIONS </a:t>
            </a:r>
          </a:p>
        </p:txBody>
      </p:sp>
      <p:pic>
        <p:nvPicPr>
          <p:cNvPr id="3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1802A403-FD58-8C7C-127C-F2AB3AA43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0688" y="2171700"/>
            <a:ext cx="2514600" cy="251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27709-F442-E5EF-649C-C0B17B3B378C}"/>
              </a:ext>
            </a:extLst>
          </p:cNvPr>
          <p:cNvSpPr txBox="1"/>
          <p:nvPr/>
        </p:nvSpPr>
        <p:spPr>
          <a:xfrm>
            <a:off x="914400" y="1709057"/>
            <a:ext cx="81316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Poppins Medium" panose="00000600000000000000" pitchFamily="2" charset="0"/>
                <a:cs typeface="Poppins Medium" panose="00000600000000000000" pitchFamily="2" charset="0"/>
              </a:rPr>
              <a:t>How can the toddler-protecting robot ensure continuous monitoring and safety for toddlers in the absence of sufficient supervision?</a:t>
            </a:r>
          </a:p>
          <a:p>
            <a:pPr algn="just"/>
            <a:endParaRPr lang="en-US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Poppins Medium" panose="00000600000000000000" pitchFamily="2" charset="0"/>
                <a:cs typeface="Poppins Medium" panose="00000600000000000000" pitchFamily="2" charset="0"/>
              </a:rPr>
              <a:t>What innovative features can be integrated into the robot to safeguard toddlers from potential risks and hazards in various scenarios?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Poppins Medium" panose="00000600000000000000" pitchFamily="2" charset="0"/>
                <a:cs typeface="Poppins Medium" panose="00000600000000000000" pitchFamily="2" charset="0"/>
              </a:rPr>
              <a:t>How can the robot be designed to provide caregivers with the flexibility to monitor toddlers while allowing the child the freedom to explore and grow?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Poppins Medium" panose="00000600000000000000" pitchFamily="2" charset="0"/>
                <a:cs typeface="Poppins Medium" panose="00000600000000000000" pitchFamily="2" charset="0"/>
              </a:rPr>
              <a:t>Does the existing robot setup capable of capturing and responding to toddlers' emotions and behaviors?</a:t>
            </a:r>
            <a:endParaRPr lang="en-US" i="1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05023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9F361E-0451-8FA1-4EB4-5A49E4B5A2E3}"/>
              </a:ext>
            </a:extLst>
          </p:cNvPr>
          <p:cNvSpPr txBox="1"/>
          <p:nvPr/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rPr>
              <a:t>FUNCTIONALITIES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extBox 1">
            <a:extLst>
              <a:ext uri="{FF2B5EF4-FFF2-40B4-BE49-F238E27FC236}">
                <a16:creationId xmlns:a16="http://schemas.microsoft.com/office/drawing/2014/main" id="{37A9EAF1-C2B6-B532-F365-EC0517BE54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450493"/>
              </p:ext>
            </p:extLst>
          </p:nvPr>
        </p:nvGraphicFramePr>
        <p:xfrm>
          <a:off x="914401" y="2417233"/>
          <a:ext cx="10461170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41718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rrow in a bulls eye">
            <a:extLst>
              <a:ext uri="{FF2B5EF4-FFF2-40B4-BE49-F238E27FC236}">
                <a16:creationId xmlns:a16="http://schemas.microsoft.com/office/drawing/2014/main" id="{EC0BCB4D-262E-57FB-63AD-8F0244D49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4" b="4731"/>
          <a:stretch/>
        </p:blipFill>
        <p:spPr>
          <a:xfrm>
            <a:off x="0" y="2030"/>
            <a:ext cx="12191980" cy="685597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BCEFA-FEF5-E771-C8F6-07BB412ABC05}"/>
              </a:ext>
            </a:extLst>
          </p:cNvPr>
          <p:cNvSpPr txBox="1"/>
          <p:nvPr/>
        </p:nvSpPr>
        <p:spPr>
          <a:xfrm>
            <a:off x="866561" y="61937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rPr>
              <a:t>MAIN OBJECTIVE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7A7029-6D64-D49D-1FD2-1910E8E9F6CD}"/>
              </a:ext>
            </a:extLst>
          </p:cNvPr>
          <p:cNvSpPr/>
          <p:nvPr/>
        </p:nvSpPr>
        <p:spPr>
          <a:xfrm>
            <a:off x="913795" y="2423160"/>
            <a:ext cx="10801955" cy="21488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1DC4B-2E0C-A342-4CF7-6812F2C8E469}"/>
              </a:ext>
            </a:extLst>
          </p:cNvPr>
          <p:cNvSpPr txBox="1"/>
          <p:nvPr/>
        </p:nvSpPr>
        <p:spPr>
          <a:xfrm>
            <a:off x="1153825" y="2543491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 defTabSz="914400">
              <a:lnSpc>
                <a:spcPct val="120000"/>
              </a:lnSpc>
              <a:spcAft>
                <a:spcPts val="600"/>
              </a:spcAft>
            </a:pPr>
            <a:r>
              <a:rPr lang="en-US" sz="2400" b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Poppins Medium" panose="00000600000000000000" pitchFamily="2" charset="0"/>
                <a:cs typeface="Poppins Medium" panose="00000600000000000000" pitchFamily="2" charset="0"/>
              </a:rPr>
              <a:t>To develop a robot capable of caring for toddlers in the absence of their parents. Overall, the research aims to create a technology that can enhance child safety and provide peace of mind for parents and caregivers.</a:t>
            </a:r>
          </a:p>
        </p:txBody>
      </p:sp>
    </p:spTree>
    <p:extLst>
      <p:ext uri="{BB962C8B-B14F-4D97-AF65-F5344CB8AC3E}">
        <p14:creationId xmlns:p14="http://schemas.microsoft.com/office/powerpoint/2010/main" val="37742247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lue arrows pointing at a red button">
            <a:extLst>
              <a:ext uri="{FF2B5EF4-FFF2-40B4-BE49-F238E27FC236}">
                <a16:creationId xmlns:a16="http://schemas.microsoft.com/office/drawing/2014/main" id="{968F9D3E-BC59-0CE5-AD8C-93B585D26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b="4905"/>
          <a:stretch/>
        </p:blipFill>
        <p:spPr>
          <a:xfrm>
            <a:off x="7630" y="-203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B279E-A58B-4161-4D48-ECD400D2E862}"/>
              </a:ext>
            </a:extLst>
          </p:cNvPr>
          <p:cNvSpPr txBox="1"/>
          <p:nvPr/>
        </p:nvSpPr>
        <p:spPr>
          <a:xfrm>
            <a:off x="3326224" y="334535"/>
            <a:ext cx="5760532" cy="744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rPr>
              <a:t>SUB - OBJECTIVES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8A8A8B-51C9-8EFF-9418-A1B1401F26B6}"/>
              </a:ext>
            </a:extLst>
          </p:cNvPr>
          <p:cNvSpPr/>
          <p:nvPr/>
        </p:nvSpPr>
        <p:spPr>
          <a:xfrm>
            <a:off x="695011" y="1604260"/>
            <a:ext cx="10801955" cy="43069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474EF-F3BC-2A56-3D82-F26B46600A3D}"/>
              </a:ext>
            </a:extLst>
          </p:cNvPr>
          <p:cNvSpPr txBox="1"/>
          <p:nvPr/>
        </p:nvSpPr>
        <p:spPr>
          <a:xfrm>
            <a:off x="1051560" y="1863090"/>
            <a:ext cx="10104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800">
                <a:latin typeface="Poppins Medium" panose="00000600000000000000" pitchFamily="2" charset="0"/>
                <a:cs typeface="Poppins Medium" panose="00000600000000000000" pitchFamily="2" charset="0"/>
              </a:rPr>
              <a:t>Developing a navigation system for the robot that can effectively and safely navigate around the toddler, incorporating the obstacle avoidance navigation and safe movement.</a:t>
            </a:r>
          </a:p>
          <a:p>
            <a:pPr algn="just"/>
            <a:endParaRPr lang="en-US" sz="18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F4F4F4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Mechanism for the toddler's surroundings to provide parental oversight, detect any unauthorized presence, and safeguard the toddler from identifying potential threats to the child's safety.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>
                <a:latin typeface="Poppins Medium" panose="00000600000000000000" pitchFamily="2" charset="0"/>
                <a:cs typeface="Poppins Medium" panose="00000600000000000000" pitchFamily="2" charset="0"/>
              </a:rPr>
              <a:t>Designing a system for the recognition of toddler behaviors and subsequent notification to parents when deemed essential.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>
                <a:latin typeface="Poppins Medium" panose="00000600000000000000" pitchFamily="2" charset="0"/>
                <a:cs typeface="Poppins Medium" panose="00000600000000000000" pitchFamily="2" charset="0"/>
              </a:rPr>
              <a:t>Developing a music playback system to soothe and relax toddlers, aiding in their tranquility.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180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135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01E8A9-37BA-4769-2518-D7B89B28AD9C}"/>
              </a:ext>
            </a:extLst>
          </p:cNvPr>
          <p:cNvSpPr txBox="1"/>
          <p:nvPr/>
        </p:nvSpPr>
        <p:spPr>
          <a:xfrm>
            <a:off x="7654031" y="603210"/>
            <a:ext cx="4419982" cy="5089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latin typeface="Poppins ExtraBold" panose="00000900000000000000" pitchFamily="2" charset="0"/>
                <a:ea typeface="+mj-lt"/>
                <a:cs typeface="Poppins ExtraBold" panose="00000900000000000000" pitchFamily="2" charset="0"/>
              </a:rPr>
              <a:t>High-level </a:t>
            </a:r>
          </a:p>
          <a:p>
            <a:pPr algn="ctr"/>
            <a:r>
              <a:rPr lang="en-US" sz="4400" b="1">
                <a:latin typeface="Poppins ExtraBold" panose="00000900000000000000" pitchFamily="2" charset="0"/>
                <a:ea typeface="+mj-lt"/>
                <a:cs typeface="Poppins ExtraBold" panose="00000900000000000000" pitchFamily="2" charset="0"/>
              </a:rPr>
              <a:t>System </a:t>
            </a:r>
          </a:p>
          <a:p>
            <a:pPr algn="ctr"/>
            <a:r>
              <a:rPr lang="en-US" sz="4400" b="1">
                <a:latin typeface="Poppins ExtraBold" panose="00000900000000000000" pitchFamily="2" charset="0"/>
                <a:ea typeface="+mj-lt"/>
                <a:cs typeface="Poppins ExtraBold" panose="00000900000000000000" pitchFamily="2" charset="0"/>
              </a:rPr>
              <a:t>Architecture</a:t>
            </a:r>
            <a:endParaRPr lang="en-US" sz="4400">
              <a:latin typeface="Poppins ExtraBold" panose="00000900000000000000" pitchFamily="2" charset="0"/>
              <a:ea typeface="+mj-lt"/>
              <a:cs typeface="Poppins ExtraBold" panose="00000900000000000000" pitchFamily="2" charset="0"/>
            </a:endParaRPr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92E261BA-E610-970C-9F35-5A2B19324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5708" cy="69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8161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aef53a-d342-4d90-a56c-b993878449d2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4FF63888C64439862580733F918E7" ma:contentTypeVersion="14" ma:contentTypeDescription="Create a new document." ma:contentTypeScope="" ma:versionID="6262c5ec9836f8a787ed62888a069b28">
  <xsd:schema xmlns:xsd="http://www.w3.org/2001/XMLSchema" xmlns:xs="http://www.w3.org/2001/XMLSchema" xmlns:p="http://schemas.microsoft.com/office/2006/metadata/properties" xmlns:ns2="8faef53a-d342-4d90-a56c-b993878449d2" xmlns:ns3="db72c12f-87a4-44ab-bbc5-4cc8306b158a" targetNamespace="http://schemas.microsoft.com/office/2006/metadata/properties" ma:root="true" ma:fieldsID="2f5fb70a03bbdfa70542d3c736ed088f" ns2:_="" ns3:_="">
    <xsd:import namespace="8faef53a-d342-4d90-a56c-b993878449d2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ef53a-d342-4d90-a56c-b99387844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D2FB5C-46ED-461B-83B4-163A69D98E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B2120F-9A02-48CE-9A8D-BEA8E911C938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85233772-f37a-44b1-9815-a9ec0d67ce87"/>
    <ds:schemaRef ds:uri="http://purl.org/dc/elements/1.1/"/>
    <ds:schemaRef ds:uri="6e3dab0c-d4d8-435f-aa7b-f0f1d11dc04f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38561BE-EDBE-4D5F-9C5E-3C2158F90787}"/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1853</Words>
  <Application>Microsoft Office PowerPoint</Application>
  <PresentationFormat>Widescreen</PresentationFormat>
  <Paragraphs>179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Bookman Old Style</vt:lpstr>
      <vt:lpstr>Calibri</vt:lpstr>
      <vt:lpstr>Courier New</vt:lpstr>
      <vt:lpstr>Poppins</vt:lpstr>
      <vt:lpstr>Poppins Bold</vt:lpstr>
      <vt:lpstr>Poppins ExtraBold</vt:lpstr>
      <vt:lpstr>Poppins Medium</vt:lpstr>
      <vt:lpstr>Rockwell</vt:lpstr>
      <vt:lpstr>Söhne</vt:lpstr>
      <vt:lpstr>Times New Roman</vt:lpstr>
      <vt:lpstr>Wingdings</vt:lpstr>
      <vt:lpstr>Damask</vt:lpstr>
      <vt:lpstr>PowerPoint Presentation</vt:lpstr>
      <vt:lpstr>Research  Project Supervisors</vt:lpstr>
      <vt:lpstr>Group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Ravindu Thuduhena</dc:creator>
  <cp:lastModifiedBy>Thuduhena R.S it20185466</cp:lastModifiedBy>
  <cp:revision>2</cp:revision>
  <dcterms:created xsi:type="dcterms:W3CDTF">2023-10-28T07:24:54Z</dcterms:created>
  <dcterms:modified xsi:type="dcterms:W3CDTF">2023-11-02T23:48:06Z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0x010100F5D4FF63888C64439862580733F918E7</vt:lpwstr>
  </property>
</Properties>
</file>